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47" r:id="rId2"/>
    <p:sldId id="348" r:id="rId3"/>
    <p:sldId id="300" r:id="rId4"/>
    <p:sldId id="301" r:id="rId5"/>
    <p:sldId id="321" r:id="rId6"/>
    <p:sldId id="322" r:id="rId7"/>
    <p:sldId id="323" r:id="rId8"/>
    <p:sldId id="325" r:id="rId9"/>
    <p:sldId id="302" r:id="rId10"/>
    <p:sldId id="324" r:id="rId11"/>
    <p:sldId id="326" r:id="rId12"/>
    <p:sldId id="327" r:id="rId13"/>
    <p:sldId id="328" r:id="rId14"/>
    <p:sldId id="329" r:id="rId15"/>
    <p:sldId id="330" r:id="rId16"/>
    <p:sldId id="333" r:id="rId17"/>
    <p:sldId id="334" r:id="rId18"/>
    <p:sldId id="303" r:id="rId19"/>
    <p:sldId id="332" r:id="rId20"/>
    <p:sldId id="331" r:id="rId21"/>
    <p:sldId id="354" r:id="rId22"/>
    <p:sldId id="349" r:id="rId23"/>
    <p:sldId id="304" r:id="rId24"/>
    <p:sldId id="353" r:id="rId25"/>
    <p:sldId id="305" r:id="rId26"/>
    <p:sldId id="335" r:id="rId27"/>
    <p:sldId id="337" r:id="rId28"/>
    <p:sldId id="338" r:id="rId29"/>
    <p:sldId id="339" r:id="rId30"/>
    <p:sldId id="336" r:id="rId31"/>
    <p:sldId id="340" r:id="rId32"/>
    <p:sldId id="342" r:id="rId33"/>
    <p:sldId id="341" r:id="rId34"/>
    <p:sldId id="343" r:id="rId35"/>
    <p:sldId id="344" r:id="rId36"/>
    <p:sldId id="345" r:id="rId37"/>
    <p:sldId id="346" r:id="rId38"/>
    <p:sldId id="350" r:id="rId39"/>
    <p:sldId id="351" r:id="rId40"/>
    <p:sldId id="352" r:id="rId41"/>
    <p:sldId id="271" r:id="rId42"/>
    <p:sldId id="272" r:id="rId43"/>
    <p:sldId id="270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76" r:id="rId52"/>
    <p:sldId id="267" r:id="rId53"/>
    <p:sldId id="268" r:id="rId54"/>
    <p:sldId id="265" r:id="rId55"/>
    <p:sldId id="266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1pPr>
    <a:lvl2pPr marL="0" marR="0" indent="2286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2pPr>
    <a:lvl3pPr marL="0" marR="0" indent="4572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3pPr>
    <a:lvl4pPr marL="0" marR="0" indent="6858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4pPr>
    <a:lvl5pPr marL="0" marR="0" indent="9144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5pPr>
    <a:lvl6pPr marL="0" marR="0" indent="11430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6pPr>
    <a:lvl7pPr marL="0" marR="0" indent="13716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7pPr>
    <a:lvl8pPr marL="0" marR="0" indent="16002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8pPr>
    <a:lvl9pPr marL="0" marR="0" indent="1828800" algn="ctr" defTabSz="457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Salesforce Sans"/>
        <a:ea typeface="Salesforce Sans"/>
        <a:cs typeface="Salesforce Sans"/>
        <a:sym typeface="Salesforce San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148BD5"/>
    <a:srgbClr val="1487CD"/>
    <a:srgbClr val="043660"/>
    <a:srgbClr val="FFFFFF"/>
    <a:srgbClr val="BFBFBF"/>
    <a:srgbClr val="1D1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5" autoAdjust="0"/>
    <p:restoredTop sz="97932" autoAdjust="0"/>
  </p:normalViewPr>
  <p:slideViewPr>
    <p:cSldViewPr snapToGrid="0" snapToObjects="1">
      <p:cViewPr varScale="1">
        <p:scale>
          <a:sx n="61" d="100"/>
          <a:sy n="61" d="100"/>
        </p:scale>
        <p:origin x="-128" y="-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2395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Salesforce Sans"/>
                <a:ea typeface="Salesforce Sans"/>
                <a:cs typeface="Salesforce Sans"/>
                <a:sym typeface="Salesforce Sans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41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68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>
                <a:latin typeface="Salesforce Sans"/>
                <a:ea typeface="Salesforce Sans"/>
                <a:cs typeface="Salesforce Sans"/>
                <a:sym typeface="Salesforce Sans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41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635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06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lesforce_Logo_RGB_8_13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9449" y="4419600"/>
            <a:ext cx="6965102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 rot="10800000" flipH="1">
            <a:off x="10189104" y="2412999"/>
            <a:ext cx="13054410" cy="889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0" y="0"/>
                </a:moveTo>
                <a:cubicBezTo>
                  <a:pt x="841" y="0"/>
                  <a:pt x="800" y="59"/>
                  <a:pt x="800" y="132"/>
                </a:cubicBezTo>
                <a:lnTo>
                  <a:pt x="800" y="9888"/>
                </a:lnTo>
                <a:lnTo>
                  <a:pt x="0" y="10800"/>
                </a:lnTo>
                <a:lnTo>
                  <a:pt x="800" y="11713"/>
                </a:lnTo>
                <a:lnTo>
                  <a:pt x="800" y="21468"/>
                </a:lnTo>
                <a:cubicBezTo>
                  <a:pt x="800" y="21541"/>
                  <a:pt x="841" y="21600"/>
                  <a:pt x="890" y="21600"/>
                </a:cubicBezTo>
                <a:lnTo>
                  <a:pt x="21510" y="21600"/>
                </a:lnTo>
                <a:cubicBezTo>
                  <a:pt x="21560" y="21600"/>
                  <a:pt x="21600" y="21541"/>
                  <a:pt x="21600" y="21468"/>
                </a:cubicBezTo>
                <a:lnTo>
                  <a:pt x="21600" y="132"/>
                </a:lnTo>
                <a:cubicBezTo>
                  <a:pt x="21600" y="59"/>
                  <a:pt x="21560" y="0"/>
                  <a:pt x="21510" y="0"/>
                </a:cubicBezTo>
                <a:lnTo>
                  <a:pt x="890" y="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1805114" y="2928916"/>
            <a:ext cx="10910233" cy="4525984"/>
          </a:xfrm>
          <a:prstGeom prst="rect">
            <a:avLst/>
          </a:prstGeom>
        </p:spPr>
        <p:txBody>
          <a:bodyPr/>
          <a:lstStyle>
            <a:lvl1pPr>
              <a:defRPr sz="72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11806508" y="7573864"/>
            <a:ext cx="102870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Title of Customer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/Questio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 userDrawn="1"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16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123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71909" y="-793397"/>
            <a:ext cx="9276131" cy="1792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5" y="7478"/>
                </a:moveTo>
                <a:lnTo>
                  <a:pt x="0" y="21600"/>
                </a:lnTo>
                <a:lnTo>
                  <a:pt x="10011" y="8482"/>
                </a:lnTo>
                <a:lnTo>
                  <a:pt x="3228" y="8558"/>
                </a:lnTo>
                <a:lnTo>
                  <a:pt x="9762" y="0"/>
                </a:lnTo>
                <a:lnTo>
                  <a:pt x="21600" y="0"/>
                </a:lnTo>
                <a:lnTo>
                  <a:pt x="13545" y="7410"/>
                </a:lnTo>
                <a:lnTo>
                  <a:pt x="20995" y="7478"/>
                </a:lnTo>
              </a:path>
            </a:pathLst>
          </a:custGeom>
          <a:solidFill>
            <a:srgbClr val="003760">
              <a:alpha val="54859"/>
            </a:srgbClr>
          </a:solidFill>
          <a:ln w="25400">
            <a:solidFill>
              <a:srgbClr val="00A1E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2284081" y="3048000"/>
            <a:ext cx="19046231" cy="7620000"/>
          </a:xfrm>
          <a:prstGeom prst="rect">
            <a:avLst/>
          </a:prstGeom>
        </p:spPr>
        <p:txBody>
          <a:bodyPr anchor="ctr"/>
          <a:lstStyle>
            <a:lvl1pPr>
              <a:defRPr sz="88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0" name="Shape 125"/>
          <p:cNvSpPr/>
          <p:nvPr userDrawn="1"/>
        </p:nvSpPr>
        <p:spPr>
          <a:xfrm>
            <a:off x="-173931" y="-101920"/>
            <a:ext cx="1693467" cy="1391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634" y="21600"/>
                </a:lnTo>
                <a:lnTo>
                  <a:pt x="16634" y="11243"/>
                </a:lnTo>
                <a:lnTo>
                  <a:pt x="21600" y="10625"/>
                </a:lnTo>
                <a:lnTo>
                  <a:pt x="16634" y="10007"/>
                </a:lnTo>
                <a:lnTo>
                  <a:pt x="166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143000" y="931518"/>
            <a:ext cx="9147679" cy="2303239"/>
          </a:xfrm>
          <a:prstGeom prst="rect">
            <a:avLst/>
          </a:prstGeom>
        </p:spPr>
        <p:txBody>
          <a:bodyPr/>
          <a:lstStyle>
            <a:lvl1pPr>
              <a:defRPr sz="6300" b="0" i="0" spc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143000" y="4470400"/>
            <a:ext cx="6159500" cy="7386162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3800" b="0" i="0" spc="0" baseline="0">
                <a:latin typeface="Salesforce Sans" charset="0"/>
                <a:ea typeface="Salesforce Sans" charset="0"/>
                <a:cs typeface="Salesforce Sans" charset="0"/>
              </a:defRPr>
            </a:lvl1pPr>
            <a:lvl2pPr>
              <a:spcBef>
                <a:spcPts val="800"/>
              </a:spcBef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2pPr>
            <a:lvl3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3pPr>
            <a:lvl4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4pPr>
            <a:lvl5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3"/>
          </p:nvPr>
        </p:nvSpPr>
        <p:spPr>
          <a:xfrm>
            <a:off x="1145944" y="3213100"/>
            <a:ext cx="7619770" cy="660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000" spc="0" baseline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sig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1"/>
          <p:cNvGrpSpPr/>
          <p:nvPr/>
        </p:nvGrpSpPr>
        <p:grpSpPr>
          <a:xfrm>
            <a:off x="1147415" y="787813"/>
            <a:ext cx="22096548" cy="12772343"/>
            <a:chOff x="-5319" y="0"/>
            <a:chExt cx="22096547" cy="12772341"/>
          </a:xfrm>
        </p:grpSpPr>
        <p:sp>
          <p:nvSpPr>
            <p:cNvPr id="149" name="Shape 149"/>
            <p:cNvSpPr/>
            <p:nvPr/>
          </p:nvSpPr>
          <p:spPr>
            <a:xfrm flipV="1">
              <a:off x="0" y="4292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-1" y="4602"/>
              <a:ext cx="2" cy="12160033"/>
            </a:xfrm>
            <a:prstGeom prst="line">
              <a:avLst/>
            </a:prstGeom>
            <a:noFill/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22091227" y="0"/>
              <a:ext cx="1" cy="12156545"/>
            </a:xfrm>
            <a:prstGeom prst="line">
              <a:avLst/>
            </a:prstGeom>
            <a:noFill/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676" y="2408499"/>
              <a:ext cx="1143174" cy="9743752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05582" y="2408499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809487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09162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613068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9516974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1420879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3327767" y="2403003"/>
              <a:ext cx="1143175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5231673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7133464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9036549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0940455" y="2403003"/>
              <a:ext cx="1143174" cy="9747998"/>
            </a:xfrm>
            <a:prstGeom prst="rect">
              <a:avLst/>
            </a:prstGeom>
            <a:solidFill>
              <a:srgbClr val="00A1DB">
                <a:alpha val="2092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3017684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flipV="1">
              <a:off x="0" y="3626708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flipV="1">
              <a:off x="0" y="4235796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flipV="1">
              <a:off x="0" y="4844884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V="1">
              <a:off x="0" y="5453972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flipV="1">
              <a:off x="0" y="606306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flipV="1">
              <a:off x="0" y="6672149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flipV="1">
              <a:off x="0" y="7281236"/>
              <a:ext cx="22085306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flipV="1">
              <a:off x="0" y="789032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flipV="1">
              <a:off x="0" y="8499412"/>
              <a:ext cx="22085306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flipV="1">
              <a:off x="0" y="9108500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flipV="1">
              <a:off x="0" y="9717588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V="1">
              <a:off x="0" y="1032942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flipV="1">
              <a:off x="0" y="10941266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flipV="1">
              <a:off x="0" y="11553104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 flipV="1">
              <a:off x="0" y="12164943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0" y="12772341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2408468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3343" y="121177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343" y="213105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flipV="1">
              <a:off x="0" y="12535280"/>
              <a:ext cx="22085307" cy="4699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9967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2713076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V="1">
              <a:off x="0" y="3322164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flipV="1">
              <a:off x="0" y="3931252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V="1">
              <a:off x="0" y="4540340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flipV="1">
              <a:off x="0" y="5149428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V="1">
              <a:off x="0" y="5758516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flipV="1">
              <a:off x="0" y="636760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0" y="6976692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flipV="1">
              <a:off x="0" y="7585780"/>
              <a:ext cx="22085307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V="1">
              <a:off x="0" y="8194868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V="1">
              <a:off x="0" y="880395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0" y="9413044"/>
              <a:ext cx="22085308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V="1">
              <a:off x="0" y="10023507"/>
              <a:ext cx="22085306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flipV="1">
              <a:off x="0" y="10635346"/>
              <a:ext cx="22085308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-5320" y="11247185"/>
              <a:ext cx="22089583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-4776" y="11859023"/>
              <a:ext cx="22083622" cy="1"/>
            </a:xfrm>
            <a:prstGeom prst="line">
              <a:avLst/>
            </a:prstGeom>
            <a:noFill/>
            <a:ln w="12700" cap="flat">
              <a:solidFill>
                <a:srgbClr val="FFFFFF">
                  <a:alpha val="17998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20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23" name="TrailheaDX - Keynote C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9119796" y="-793397"/>
            <a:ext cx="10985829" cy="2122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5" y="7478"/>
                </a:moveTo>
                <a:lnTo>
                  <a:pt x="0" y="21600"/>
                </a:lnTo>
                <a:lnTo>
                  <a:pt x="10011" y="8482"/>
                </a:lnTo>
                <a:lnTo>
                  <a:pt x="3228" y="8558"/>
                </a:lnTo>
                <a:lnTo>
                  <a:pt x="9762" y="0"/>
                </a:lnTo>
                <a:lnTo>
                  <a:pt x="21600" y="0"/>
                </a:lnTo>
                <a:lnTo>
                  <a:pt x="13545" y="7410"/>
                </a:lnTo>
                <a:lnTo>
                  <a:pt x="20995" y="7478"/>
                </a:lnTo>
              </a:path>
            </a:pathLst>
          </a:custGeom>
          <a:solidFill>
            <a:srgbClr val="FFFFFF">
              <a:alpha val="107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30" name="TrailheaDX - Keynote Terrain Pattern.png"/>
          <p:cNvPicPr>
            <a:picLocks noChangeAspect="1"/>
          </p:cNvPicPr>
          <p:nvPr/>
        </p:nvPicPr>
        <p:blipFill>
          <a:blip r:embed="rId3">
            <a:alphaModFix amt="49885"/>
            <a:extLst/>
          </a:blip>
          <a:srcRect r="41044"/>
          <a:stretch>
            <a:fillRect/>
          </a:stretch>
        </p:blipFill>
        <p:spPr>
          <a:xfrm>
            <a:off x="0" y="0"/>
            <a:ext cx="14375607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7690" y="21600"/>
                </a:lnTo>
                <a:lnTo>
                  <a:pt x="21354" y="11878"/>
                </a:lnTo>
                <a:lnTo>
                  <a:pt x="16170" y="11996"/>
                </a:lnTo>
                <a:lnTo>
                  <a:pt x="20692" y="0"/>
                </a:lnTo>
                <a:lnTo>
                  <a:pt x="0" y="0"/>
                </a:lnTo>
                <a:close/>
                <a:moveTo>
                  <a:pt x="21600" y="21422"/>
                </a:moveTo>
                <a:lnTo>
                  <a:pt x="21470" y="21600"/>
                </a:lnTo>
                <a:lnTo>
                  <a:pt x="21600" y="21600"/>
                </a:lnTo>
                <a:lnTo>
                  <a:pt x="21600" y="2142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5944" y="297218"/>
            <a:ext cx="9602118" cy="581772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1145944" y="6227520"/>
            <a:ext cx="9602118" cy="787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45944" y="9079992"/>
            <a:ext cx="11430000" cy="1271016"/>
          </a:xfrm>
        </p:spPr>
        <p:txBody>
          <a:bodyPr/>
          <a:lstStyle>
            <a:lvl1pPr>
              <a:spcBef>
                <a:spcPts val="1200"/>
              </a:spcBef>
              <a:defRPr sz="36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6452" y="10580716"/>
            <a:ext cx="11430000" cy="777240"/>
          </a:xfrm>
        </p:spPr>
        <p:txBody>
          <a:bodyPr/>
          <a:lstStyle>
            <a:lvl1pPr>
              <a:spcBef>
                <a:spcPts val="1300"/>
              </a:spcBef>
              <a:defRPr sz="28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@placeholder</a:t>
            </a:r>
          </a:p>
          <a:p>
            <a:pPr lvl="0"/>
            <a:r>
              <a:rPr lang="en-US" dirty="0" err="1" smtClean="0"/>
              <a:t>awesome@salesforce.com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  <p:pic>
        <p:nvPicPr>
          <p:cNvPr id="15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1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40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Freeform 14"/>
          <p:cNvSpPr/>
          <p:nvPr userDrawn="1"/>
        </p:nvSpPr>
        <p:spPr>
          <a:xfrm rot="2700000">
            <a:off x="2888102" y="880468"/>
            <a:ext cx="18607796" cy="18607796"/>
          </a:xfrm>
          <a:custGeom>
            <a:avLst/>
            <a:gdLst>
              <a:gd name="connsiteX0" fmla="*/ 574532 w 18607796"/>
              <a:gd name="connsiteY0" fmla="*/ 14570261 h 18607796"/>
              <a:gd name="connsiteX1" fmla="*/ 998772 w 18607796"/>
              <a:gd name="connsiteY1" fmla="*/ 14570261 h 18607796"/>
              <a:gd name="connsiteX2" fmla="*/ 15549711 w 18607796"/>
              <a:gd name="connsiteY2" fmla="*/ 19321 h 18607796"/>
              <a:gd name="connsiteX3" fmla="*/ 15643003 w 18607796"/>
              <a:gd name="connsiteY3" fmla="*/ 19320 h 18607796"/>
              <a:gd name="connsiteX4" fmla="*/ 18588476 w 18607796"/>
              <a:gd name="connsiteY4" fmla="*/ 2964794 h 18607796"/>
              <a:gd name="connsiteX5" fmla="*/ 18588476 w 18607796"/>
              <a:gd name="connsiteY5" fmla="*/ 3058085 h 18607796"/>
              <a:gd name="connsiteX6" fmla="*/ 3058085 w 18607796"/>
              <a:gd name="connsiteY6" fmla="*/ 18588476 h 18607796"/>
              <a:gd name="connsiteX7" fmla="*/ 2964795 w 18607796"/>
              <a:gd name="connsiteY7" fmla="*/ 18588476 h 18607796"/>
              <a:gd name="connsiteX8" fmla="*/ 19321 w 18607796"/>
              <a:gd name="connsiteY8" fmla="*/ 15643002 h 18607796"/>
              <a:gd name="connsiteX9" fmla="*/ 19321 w 18607796"/>
              <a:gd name="connsiteY9" fmla="*/ 15549712 h 18607796"/>
              <a:gd name="connsiteX10" fmla="*/ 574532 w 18607796"/>
              <a:gd name="connsiteY10" fmla="*/ 14994500 h 1860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07796" h="18607796">
                <a:moveTo>
                  <a:pt x="574532" y="14570261"/>
                </a:moveTo>
                <a:lnTo>
                  <a:pt x="998772" y="14570261"/>
                </a:lnTo>
                <a:lnTo>
                  <a:pt x="15549711" y="19321"/>
                </a:lnTo>
                <a:cubicBezTo>
                  <a:pt x="15575473" y="-6440"/>
                  <a:pt x="15617241" y="-6441"/>
                  <a:pt x="15643003" y="19320"/>
                </a:cubicBezTo>
                <a:lnTo>
                  <a:pt x="18588476" y="2964794"/>
                </a:lnTo>
                <a:cubicBezTo>
                  <a:pt x="18614238" y="2990555"/>
                  <a:pt x="18614236" y="3032324"/>
                  <a:pt x="18588476" y="3058085"/>
                </a:cubicBezTo>
                <a:lnTo>
                  <a:pt x="3058085" y="18588476"/>
                </a:lnTo>
                <a:cubicBezTo>
                  <a:pt x="3032323" y="18614237"/>
                  <a:pt x="2990556" y="18614237"/>
                  <a:pt x="2964795" y="18588476"/>
                </a:cubicBezTo>
                <a:lnTo>
                  <a:pt x="19321" y="15643002"/>
                </a:lnTo>
                <a:cubicBezTo>
                  <a:pt x="-6440" y="15617240"/>
                  <a:pt x="-6441" y="15575473"/>
                  <a:pt x="19321" y="15549712"/>
                </a:cubicBezTo>
                <a:lnTo>
                  <a:pt x="574532" y="1499450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lvl="0" algn="l" defTabSz="584200"/>
            <a:endParaRPr lang="en-US" sz="9600">
              <a:latin typeface="+mn-lt"/>
              <a:ea typeface="+mn-ea"/>
              <a:cs typeface="+mn-cs"/>
              <a:sym typeface="Salesforce Sans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145944" y="3043008"/>
            <a:ext cx="22098001" cy="307193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4"/>
          </p:nvPr>
        </p:nvSpPr>
        <p:spPr>
          <a:xfrm>
            <a:off x="1145944" y="6227520"/>
            <a:ext cx="22098001" cy="787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993392" y="9079992"/>
            <a:ext cx="11430000" cy="1271016"/>
          </a:xfrm>
        </p:spPr>
        <p:txBody>
          <a:bodyPr/>
          <a:lstStyle>
            <a:lvl1pPr>
              <a:spcBef>
                <a:spcPts val="1200"/>
              </a:spcBef>
              <a:defRPr sz="36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993900" y="10580716"/>
            <a:ext cx="11430000" cy="777240"/>
          </a:xfrm>
        </p:spPr>
        <p:txBody>
          <a:bodyPr/>
          <a:lstStyle>
            <a:lvl1pPr>
              <a:spcBef>
                <a:spcPts val="1300"/>
              </a:spcBef>
              <a:defRPr sz="2800"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/>
            <a:r>
              <a:rPr lang="en-US" dirty="0" smtClean="0"/>
              <a:t>@placeholder</a:t>
            </a:r>
          </a:p>
          <a:p>
            <a:pPr lvl="0"/>
            <a:r>
              <a:rPr lang="en-US" dirty="0" err="1" smtClean="0"/>
              <a:t>awesome@salesforce.com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1000">
                <a:srgbClr val="09355C">
                  <a:alpha val="0"/>
                </a:srgbClr>
              </a:gs>
              <a:gs pos="100000">
                <a:srgbClr val="0075B4"/>
              </a:gs>
            </a:gsLst>
            <a:lin ang="81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40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Freeform 14"/>
          <p:cNvSpPr/>
          <p:nvPr userDrawn="1"/>
        </p:nvSpPr>
        <p:spPr>
          <a:xfrm rot="2700000">
            <a:off x="2888102" y="880468"/>
            <a:ext cx="18607796" cy="18607796"/>
          </a:xfrm>
          <a:custGeom>
            <a:avLst/>
            <a:gdLst>
              <a:gd name="connsiteX0" fmla="*/ 574532 w 18607796"/>
              <a:gd name="connsiteY0" fmla="*/ 14570261 h 18607796"/>
              <a:gd name="connsiteX1" fmla="*/ 998772 w 18607796"/>
              <a:gd name="connsiteY1" fmla="*/ 14570261 h 18607796"/>
              <a:gd name="connsiteX2" fmla="*/ 15549711 w 18607796"/>
              <a:gd name="connsiteY2" fmla="*/ 19321 h 18607796"/>
              <a:gd name="connsiteX3" fmla="*/ 15643003 w 18607796"/>
              <a:gd name="connsiteY3" fmla="*/ 19320 h 18607796"/>
              <a:gd name="connsiteX4" fmla="*/ 18588476 w 18607796"/>
              <a:gd name="connsiteY4" fmla="*/ 2964794 h 18607796"/>
              <a:gd name="connsiteX5" fmla="*/ 18588476 w 18607796"/>
              <a:gd name="connsiteY5" fmla="*/ 3058085 h 18607796"/>
              <a:gd name="connsiteX6" fmla="*/ 3058085 w 18607796"/>
              <a:gd name="connsiteY6" fmla="*/ 18588476 h 18607796"/>
              <a:gd name="connsiteX7" fmla="*/ 2964795 w 18607796"/>
              <a:gd name="connsiteY7" fmla="*/ 18588476 h 18607796"/>
              <a:gd name="connsiteX8" fmla="*/ 19321 w 18607796"/>
              <a:gd name="connsiteY8" fmla="*/ 15643002 h 18607796"/>
              <a:gd name="connsiteX9" fmla="*/ 19321 w 18607796"/>
              <a:gd name="connsiteY9" fmla="*/ 15549712 h 18607796"/>
              <a:gd name="connsiteX10" fmla="*/ 574532 w 18607796"/>
              <a:gd name="connsiteY10" fmla="*/ 14994500 h 1860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07796" h="18607796">
                <a:moveTo>
                  <a:pt x="574532" y="14570261"/>
                </a:moveTo>
                <a:lnTo>
                  <a:pt x="998772" y="14570261"/>
                </a:lnTo>
                <a:lnTo>
                  <a:pt x="15549711" y="19321"/>
                </a:lnTo>
                <a:cubicBezTo>
                  <a:pt x="15575473" y="-6440"/>
                  <a:pt x="15617241" y="-6441"/>
                  <a:pt x="15643003" y="19320"/>
                </a:cubicBezTo>
                <a:lnTo>
                  <a:pt x="18588476" y="2964794"/>
                </a:lnTo>
                <a:cubicBezTo>
                  <a:pt x="18614238" y="2990555"/>
                  <a:pt x="18614236" y="3032324"/>
                  <a:pt x="18588476" y="3058085"/>
                </a:cubicBezTo>
                <a:lnTo>
                  <a:pt x="3058085" y="18588476"/>
                </a:lnTo>
                <a:cubicBezTo>
                  <a:pt x="3032323" y="18614237"/>
                  <a:pt x="2990556" y="18614237"/>
                  <a:pt x="2964795" y="18588476"/>
                </a:cubicBezTo>
                <a:lnTo>
                  <a:pt x="19321" y="15643002"/>
                </a:lnTo>
                <a:cubicBezTo>
                  <a:pt x="-6440" y="15617240"/>
                  <a:pt x="-6441" y="15575473"/>
                  <a:pt x="19321" y="15549712"/>
                </a:cubicBezTo>
                <a:lnTo>
                  <a:pt x="574532" y="14994500"/>
                </a:lnTo>
                <a:close/>
              </a:path>
            </a:pathLst>
          </a:custGeom>
          <a:solidFill>
            <a:srgbClr val="003760"/>
          </a:solidFill>
          <a:ln w="25400">
            <a:solidFill>
              <a:srgbClr val="00A1E0"/>
            </a:solidFill>
            <a:miter lim="400000"/>
          </a:ln>
        </p:spPr>
        <p:txBody>
          <a:bodyPr lIns="76200" tIns="76200" rIns="76200" bIns="76200" anchor="ctr"/>
          <a:lstStyle/>
          <a:p>
            <a:pPr lvl="0" algn="l" defTabSz="584200"/>
            <a:endParaRPr lang="en-US" sz="9600">
              <a:latin typeface="+mn-lt"/>
              <a:ea typeface="+mn-ea"/>
              <a:cs typeface="+mn-cs"/>
              <a:sym typeface="Salesforce Sans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121217" y="3906580"/>
            <a:ext cx="22098001" cy="3071936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39"/>
          <p:cNvSpPr>
            <a:spLocks noGrp="1"/>
          </p:cNvSpPr>
          <p:nvPr>
            <p:ph type="body" sz="quarter" idx="1"/>
          </p:nvPr>
        </p:nvSpPr>
        <p:spPr>
          <a:xfrm>
            <a:off x="1697643" y="8558051"/>
            <a:ext cx="20987980" cy="3237665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3800" b="0" i="0" spc="0" baseline="0">
                <a:latin typeface="Salesforce Sans" charset="0"/>
                <a:ea typeface="Salesforce Sans" charset="0"/>
                <a:cs typeface="Salesforce Sans" charset="0"/>
              </a:defRPr>
            </a:lvl1pPr>
            <a:lvl2pPr>
              <a:spcBef>
                <a:spcPts val="800"/>
              </a:spcBef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2pPr>
            <a:lvl3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3pPr>
            <a:lvl4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4pPr>
            <a:lvl5pPr marL="0" indent="0">
              <a:spcBef>
                <a:spcPts val="800"/>
              </a:spcBef>
              <a:buSzTx/>
              <a:buNone/>
              <a:defRPr sz="3000" spc="0" baseline="0">
                <a:latin typeface="+mn-lt"/>
                <a:ea typeface="+mn-ea"/>
                <a:cs typeface="+mn-cs"/>
                <a:sym typeface="Salesforce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4" y="1239678"/>
            <a:ext cx="6703922" cy="10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44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03200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quarter" idx="13"/>
          </p:nvPr>
        </p:nvSpPr>
        <p:spPr>
          <a:xfrm>
            <a:off x="1145944" y="2387600"/>
            <a:ext cx="22072601" cy="685800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 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03200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quarter" idx="13"/>
          </p:nvPr>
        </p:nvSpPr>
        <p:spPr>
          <a:xfrm>
            <a:off x="1145944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1143000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TrailheaDX - Keynote Terrain Pattern.png"/>
          <p:cNvPicPr>
            <a:picLocks noChangeAspect="1"/>
          </p:cNvPicPr>
          <p:nvPr/>
        </p:nvPicPr>
        <p:blipFill>
          <a:blip r:embed="rId2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98000" cy="9144000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143000" y="-12700"/>
            <a:ext cx="22072600" cy="2286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3"/>
          </p:nvPr>
        </p:nvSpPr>
        <p:spPr>
          <a:xfrm>
            <a:off x="1143000" y="2391234"/>
            <a:ext cx="22072601" cy="685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0"/>
              </a:spcBef>
              <a:defRPr sz="4200" spc="0" baseline="0">
                <a:solidFill>
                  <a:srgbClr val="D0D9DE"/>
                </a:solidFill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r>
              <a:t>Subtitle text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TrailheaDX - Keynote Background Terrain Pattern.png"/>
          <p:cNvPicPr>
            <a:picLocks noChangeAspect="1"/>
          </p:cNvPicPr>
          <p:nvPr/>
        </p:nvPicPr>
        <p:blipFill>
          <a:blip r:embed="rId2">
            <a:alphaModFix amt="46294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lheaDX - Keynote Terrain Pattern.png"/>
          <p:cNvPicPr>
            <a:picLocks noChangeAspect="1"/>
          </p:cNvPicPr>
          <p:nvPr/>
        </p:nvPicPr>
        <p:blipFill>
          <a:blip r:embed="rId16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1912828" y="1289877"/>
            <a:ext cx="1306390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43000" y="3790398"/>
            <a:ext cx="22098000" cy="91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indent="0">
              <a:defRPr sz="3600" spc="0" baseline="2777"/>
            </a:lvl2pPr>
            <a:lvl3pPr marL="762000" indent="-381000">
              <a:spcBef>
                <a:spcPts val="1300"/>
              </a:spcBef>
              <a:buSzPct val="75000"/>
              <a:buChar char="•"/>
              <a:defRPr sz="2800" spc="0" baseline="14285"/>
            </a:lvl3pPr>
            <a:lvl4pPr marL="1143000" indent="-381000">
              <a:spcBef>
                <a:spcPts val="1600"/>
              </a:spcBef>
              <a:buSzPct val="75000"/>
              <a:buChar char="•"/>
              <a:defRPr sz="2400" spc="0" baseline="8333"/>
            </a:lvl4pPr>
            <a:lvl5pPr marL="1524000" indent="-381000">
              <a:spcBef>
                <a:spcPts val="1600"/>
              </a:spcBef>
              <a:buSzPct val="75000"/>
              <a:buChar char="•"/>
              <a:defRPr sz="2100" spc="0" baseline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143000" y="-18596"/>
            <a:ext cx="20320000" cy="229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 Light" charset="0"/>
          <a:ea typeface="Salesforce Sans Light" charset="0"/>
          <a:cs typeface="Salesforce Sans Light" charset="0"/>
          <a:sym typeface="Salesforce Sans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3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Salesforce Sans Light"/>
        </a:defRPr>
      </a:lvl9pPr>
    </p:titleStyle>
    <p:bodyStyle>
      <a:lvl1pPr marL="0" marR="0" indent="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 Light" charset="0"/>
          <a:ea typeface="Salesforce Sans Light" charset="0"/>
          <a:cs typeface="Salesforce Sans Light" charset="0"/>
          <a:sym typeface="Salesforce Sans"/>
        </a:defRPr>
      </a:lvl1pPr>
      <a:lvl2pPr marL="0" marR="0" indent="2286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2pPr>
      <a:lvl3pPr marL="0" marR="0" indent="4572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3pPr>
      <a:lvl4pPr marL="0" marR="0" indent="6858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4pPr>
      <a:lvl5pPr marL="0" marR="0" indent="9144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5pPr>
      <a:lvl6pPr marL="0" marR="0" indent="11430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6pPr>
      <a:lvl7pPr marL="0" marR="0" indent="13716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7pPr>
      <a:lvl8pPr marL="0" marR="0" indent="16002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8pPr>
      <a:lvl9pPr marL="0" marR="0" indent="1828800" algn="l" defTabSz="584200" rtl="0" latinLnBrk="0">
        <a:lnSpc>
          <a:spcPct val="9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10416">
          <a:ln>
            <a:noFill/>
          </a:ln>
          <a:solidFill>
            <a:srgbClr val="FFFFFF"/>
          </a:solidFill>
          <a:uFillTx/>
          <a:latin typeface="Salesforce Sans"/>
          <a:ea typeface="Salesforce Sans"/>
          <a:cs typeface="Salesforce Sans"/>
          <a:sym typeface="Salesforce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8.png"/><Relationship Id="rId14" Type="http://schemas.openxmlformats.org/officeDocument/2006/relationships/image" Target="../media/image19.png"/><Relationship Id="rId15" Type="http://schemas.openxmlformats.org/officeDocument/2006/relationships/image" Target="../media/image39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145943" y="297218"/>
            <a:ext cx="11240685" cy="5817726"/>
          </a:xfrm>
          <a:prstGeom prst="rect">
            <a:avLst/>
          </a:prstGeom>
        </p:spPr>
        <p:txBody>
          <a:bodyPr/>
          <a:lstStyle/>
          <a:p>
            <a:r>
              <a:rPr lang="en-US" sz="8800" dirty="0" smtClean="0"/>
              <a:t>Mastering the Lightning Framework</a:t>
            </a:r>
            <a:endParaRPr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JF Paradis</a:t>
            </a:r>
          </a:p>
          <a:p>
            <a:r>
              <a:rPr lang="en-US" dirty="0" smtClean="0"/>
              <a:t>Principal Engineer - </a:t>
            </a:r>
            <a:r>
              <a:rPr lang="en-US" dirty="0" err="1" smtClean="0"/>
              <a:t>Salesforce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656202" y="10580716"/>
            <a:ext cx="10920249" cy="777240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jfparadis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944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Shape 216"/>
          <p:cNvSpPr>
            <a:spLocks noGrp="1"/>
          </p:cNvSpPr>
          <p:nvPr>
            <p:ph type="body" sz="quarter" idx="13"/>
          </p:nvPr>
        </p:nvSpPr>
        <p:spPr>
          <a:xfrm>
            <a:off x="1145944" y="6227520"/>
            <a:ext cx="9602118" cy="6771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Part 2 – The programmatic aspects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02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10: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JS Controller</a:t>
            </a:r>
            <a:r>
              <a:rPr lang="en-US" sz="5400" dirty="0">
                <a:latin typeface="Salesforce Sans"/>
                <a:cs typeface="Salesforce Sans"/>
              </a:rPr>
              <a:t/>
            </a:r>
            <a:br>
              <a:rPr lang="en-US" sz="5400" dirty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/c/basics301.app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4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JS file named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&lt;component&gt;</a:t>
            </a:r>
            <a:r>
              <a:rPr lang="en-US" dirty="0" err="1" smtClean="0">
                <a:solidFill>
                  <a:srgbClr val="A6A6A6"/>
                </a:solidFill>
                <a:latin typeface="Courier"/>
                <a:cs typeface="Courier"/>
              </a:rPr>
              <a:t>Controller.js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Auto wired to the component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Inherited when the component is extended 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Contains one JS object literal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Members are functions called “actions”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Actions parameter list is usually a tuple: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cmp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: the context, the current component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event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: if the action was called by an event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helper</a:t>
            </a:r>
            <a:r>
              <a:rPr lang="en-US" sz="4000" dirty="0" smtClean="0">
                <a:solidFill>
                  <a:srgbClr val="DCDEE0"/>
                </a:solidFill>
              </a:rPr>
              <a:t>: a pointer to a component file use for code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Actions usually return nothing (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undefined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)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No access to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this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 (can’t call an action from an action)</a:t>
            </a: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JS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Actions are similar to callbacks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82815" y="2286000"/>
            <a:ext cx="20739708" cy="24920806"/>
            <a:chOff x="1142999" y="2286000"/>
            <a:chExt cx="22072601" cy="26522402"/>
          </a:xfrm>
        </p:grpSpPr>
        <p:pic>
          <p:nvPicPr>
            <p:cNvPr id="4" name="Picture 3" descr="Screen Shot 2016-05-20 at 11.28.29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743"/>
            <a:stretch/>
          </p:blipFill>
          <p:spPr>
            <a:xfrm>
              <a:off x="1143000" y="2286000"/>
              <a:ext cx="22072599" cy="4572000"/>
            </a:xfrm>
            <a:prstGeom prst="rect">
              <a:avLst/>
            </a:prstGeom>
          </p:spPr>
        </p:pic>
        <p:pic>
          <p:nvPicPr>
            <p:cNvPr id="3" name="Picture 2" descr="Screen Shot 2016-05-20 at 11.29.31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1" y="5803634"/>
              <a:ext cx="22072599" cy="18848001"/>
            </a:xfrm>
            <a:prstGeom prst="rect">
              <a:avLst/>
            </a:prstGeom>
          </p:spPr>
        </p:pic>
        <p:pic>
          <p:nvPicPr>
            <p:cNvPr id="5" name="Picture 4" descr="Screen Shot 2016-05-20 at 11.28.13 A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77" b="-6777"/>
            <a:stretch/>
          </p:blipFill>
          <p:spPr>
            <a:xfrm>
              <a:off x="1142999" y="9960401"/>
              <a:ext cx="22072600" cy="18848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4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11: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>
                <a:latin typeface="Salesforce Sans"/>
                <a:cs typeface="Salesforce Sans"/>
              </a:rPr>
              <a:t>Anchor </a:t>
            </a:r>
            <a:r>
              <a:rPr lang="en-US" sz="5400" dirty="0" err="1" smtClean="0">
                <a:latin typeface="Salesforce Sans"/>
                <a:cs typeface="Salesforce Sans"/>
              </a:rPr>
              <a:t>onclick</a:t>
            </a:r>
            <a:r>
              <a:rPr lang="en-US" sz="5400" dirty="0" smtClean="0">
                <a:latin typeface="Salesforce Sans"/>
                <a:cs typeface="Salesforce Sans"/>
              </a:rPr>
              <a:t> </a:t>
            </a:r>
            <a:r>
              <a:rPr lang="en-US" sz="5400" dirty="0" err="1">
                <a:latin typeface="Salesforce Sans"/>
                <a:cs typeface="Salesforce Sans"/>
              </a:rPr>
              <a:t>vs</a:t>
            </a:r>
            <a:r>
              <a:rPr lang="en-US" sz="5400" dirty="0">
                <a:latin typeface="Salesforce Sans"/>
                <a:cs typeface="Salesforce Sans"/>
              </a:rPr>
              <a:t> </a:t>
            </a:r>
            <a:r>
              <a:rPr lang="en-US" sz="5400" dirty="0" err="1" smtClean="0">
                <a:latin typeface="Salesforce Sans"/>
                <a:cs typeface="Salesforce Sans"/>
              </a:rPr>
              <a:t>ui:button</a:t>
            </a:r>
            <a:r>
              <a:rPr lang="en-US" sz="5400" dirty="0" smtClean="0">
                <a:latin typeface="Salesforce Sans"/>
                <a:cs typeface="Salesforce Sans"/>
              </a:rPr>
              <a:t> press</a:t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/c/basics302.app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9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Actions can receive two types of events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DOM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event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e</a:t>
            </a:r>
            <a:r>
              <a:rPr lang="en-US" sz="4000" dirty="0" smtClean="0">
                <a:solidFill>
                  <a:srgbClr val="DCDEE0"/>
                </a:solidFill>
              </a:rPr>
              <a:t>.g</a:t>
            </a:r>
            <a:r>
              <a:rPr lang="en-US" sz="4000" dirty="0">
                <a:solidFill>
                  <a:srgbClr val="DCDEE0"/>
                </a:solidFill>
              </a:rPr>
              <a:t>.</a:t>
            </a:r>
            <a:r>
              <a:rPr lang="en-US" sz="4000" dirty="0" smtClean="0">
                <a:solidFill>
                  <a:srgbClr val="DCDEE0"/>
                </a:solidFill>
              </a:rPr>
              <a:t> anchor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onclick</a:t>
            </a:r>
            <a:endParaRPr lang="en-US" sz="4000" dirty="0" smtClean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event.target</a:t>
            </a:r>
            <a:r>
              <a:rPr lang="en-US" sz="4000" dirty="0" smtClean="0">
                <a:solidFill>
                  <a:srgbClr val="DCDEE0"/>
                </a:solidFill>
              </a:rPr>
              <a:t>: </a:t>
            </a:r>
            <a:r>
              <a:rPr lang="en-US" sz="4000" dirty="0">
                <a:solidFill>
                  <a:srgbClr val="DCDEE0"/>
                </a:solidFill>
              </a:rPr>
              <a:t>the </a:t>
            </a:r>
            <a:r>
              <a:rPr lang="en-US" sz="4000" dirty="0" smtClean="0">
                <a:solidFill>
                  <a:srgbClr val="DCDEE0"/>
                </a:solidFill>
              </a:rPr>
              <a:t>caller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event.currentTarget</a:t>
            </a:r>
            <a:r>
              <a:rPr lang="en-US" sz="4000" dirty="0">
                <a:solidFill>
                  <a:srgbClr val="DCDEE0"/>
                </a:solidFill>
              </a:rPr>
              <a:t>: the </a:t>
            </a:r>
            <a:r>
              <a:rPr lang="en-US" sz="4000" dirty="0" smtClean="0">
                <a:solidFill>
                  <a:srgbClr val="DCDEE0"/>
                </a:solidFill>
              </a:rPr>
              <a:t>listener</a:t>
            </a:r>
            <a:endParaRPr lang="en-US" sz="4000" dirty="0" smtClean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need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 prevent default to indicate you have handled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call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spcBef>
                <a:spcPts val="4800"/>
              </a:spcBef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Lightning event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e.g.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ui:button</a:t>
            </a:r>
            <a:r>
              <a:rPr lang="en-US" sz="4000" dirty="0" smtClean="0">
                <a:solidFill>
                  <a:srgbClr val="A6A6A6"/>
                </a:solidFill>
              </a:rPr>
              <a:t>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press</a:t>
            </a:r>
            <a:r>
              <a:rPr lang="en-US" sz="4000" dirty="0" smtClean="0">
                <a:solidFill>
                  <a:srgbClr val="DCDEE0"/>
                </a:solidFill>
              </a:rPr>
              <a:t> of t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ype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ui:press</a:t>
            </a:r>
            <a:endParaRPr lang="en-US" sz="4000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event.source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: the caller,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e.g. the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button component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no </a:t>
            </a:r>
            <a:r>
              <a:rPr lang="en-US" sz="4000" dirty="0">
                <a:solidFill>
                  <a:srgbClr val="DCDEE0"/>
                </a:solidFill>
              </a:rPr>
              <a:t>need to prevent default to indicate you have handled </a:t>
            </a:r>
            <a:r>
              <a:rPr lang="en-US" sz="4000" dirty="0" smtClean="0">
                <a:solidFill>
                  <a:srgbClr val="DCDEE0"/>
                </a:solidFill>
              </a:rPr>
              <a:t>call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event.getParam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(&lt;parameter&gt;)</a:t>
            </a:r>
            <a:endParaRPr lang="en-US" sz="4000" dirty="0">
              <a:solidFill>
                <a:srgbClr val="DCDEE0"/>
              </a:solidFill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e.g.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event.getParam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("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domEvent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”)</a:t>
            </a:r>
            <a:r>
              <a:rPr lang="en-US" sz="4000" dirty="0" smtClean="0">
                <a:solidFill>
                  <a:srgbClr val="DCDEE0"/>
                </a:solidFill>
              </a:rPr>
              <a:t> returns the </a:t>
            </a:r>
            <a:r>
              <a:rPr lang="en-US" sz="4000" dirty="0">
                <a:solidFill>
                  <a:srgbClr val="DCDEE0"/>
                </a:solidFill>
              </a:rPr>
              <a:t>original DOM </a:t>
            </a:r>
            <a:r>
              <a:rPr lang="en-US" sz="4000" dirty="0" smtClean="0">
                <a:solidFill>
                  <a:srgbClr val="DCDEE0"/>
                </a:solidFill>
              </a:rPr>
              <a:t>event inside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ui:press</a:t>
            </a:r>
            <a:endParaRPr lang="en-US" sz="4000" dirty="0">
              <a:solidFill>
                <a:srgbClr val="DCDEE0"/>
              </a:solidFill>
            </a:endParaRPr>
          </a:p>
          <a:p>
            <a:pPr marL="1447800" lvl="2" indent="-685800">
              <a:buFont typeface="Arial"/>
              <a:buChar char="•"/>
            </a:pP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16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Main purposes of controller action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Used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as events handlers: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914400" lvl="1" indent="-914400">
              <a:spcBef>
                <a:spcPts val="4800"/>
              </a:spcBef>
              <a:buFont typeface="+mj-lt"/>
              <a:buAutoNum type="arabicPeriod"/>
            </a:pPr>
            <a:r>
              <a:rPr lang="en-US" sz="48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Interaction with a </a:t>
            </a:r>
            <a:r>
              <a:rPr lang="en-US" sz="4800" dirty="0">
                <a:solidFill>
                  <a:srgbClr val="DCDEE0"/>
                </a:solidFill>
                <a:latin typeface="Salesforce Sans"/>
                <a:cs typeface="Salesforce Sans"/>
              </a:rPr>
              <a:t>component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  <a:latin typeface="Salesforce Sans"/>
                <a:cs typeface="Salesforce Sans"/>
              </a:rPr>
              <a:t>e.g. respond to </a:t>
            </a:r>
            <a:r>
              <a:rPr lang="en-US" sz="4000" dirty="0" err="1" smtClean="0">
                <a:solidFill>
                  <a:srgbClr val="BFBFBF"/>
                </a:solidFill>
                <a:latin typeface="Salesforce Sans"/>
                <a:cs typeface="Salesforce Sans"/>
              </a:rPr>
              <a:t>onclick</a:t>
            </a:r>
            <a:endParaRPr lang="en-US" sz="4000" dirty="0">
              <a:solidFill>
                <a:srgbClr val="BFBFBF"/>
              </a:solidFill>
              <a:latin typeface="Salesforce Sans"/>
              <a:cs typeface="Salesforce Sans"/>
            </a:endParaRPr>
          </a:p>
          <a:p>
            <a:pPr marL="914400" indent="-914400">
              <a:spcBef>
                <a:spcPts val="4800"/>
              </a:spcBef>
              <a:buFont typeface="+mj-lt"/>
              <a:buAutoNum type="arabicPeriod" startAt="2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Change handler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BFBFBF"/>
                </a:solidFill>
                <a:latin typeface="Salesforce Sans"/>
                <a:cs typeface="Salesforce Sans"/>
              </a:rPr>
              <a:t>e.g</a:t>
            </a: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. respond to a value </a:t>
            </a:r>
            <a:r>
              <a:rPr lang="en-US" sz="4000" dirty="0" smtClean="0">
                <a:solidFill>
                  <a:srgbClr val="BFBFBF"/>
                </a:solidFill>
                <a:latin typeface="Salesforce Sans"/>
                <a:cs typeface="Salesforce Sans"/>
              </a:rPr>
              <a:t>change</a:t>
            </a:r>
            <a:endParaRPr lang="en-US" dirty="0">
              <a:solidFill>
                <a:srgbClr val="BFBFBF"/>
              </a:solidFill>
              <a:latin typeface="Salesforce Sans"/>
              <a:cs typeface="Salesforce Sans"/>
            </a:endParaRPr>
          </a:p>
          <a:p>
            <a:pPr marL="914400" indent="-914400">
              <a:spcBef>
                <a:spcPts val="4800"/>
              </a:spcBef>
              <a:buFont typeface="+mj-lt"/>
              <a:buAutoNum type="arabicPeriod" startAt="2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Event responder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BFBFBF"/>
                </a:solidFill>
                <a:latin typeface="Salesforce Sans"/>
                <a:cs typeface="Salesforce Sans"/>
              </a:rPr>
              <a:t>e.g. component event, global event</a:t>
            </a:r>
          </a:p>
        </p:txBody>
      </p:sp>
    </p:spTree>
    <p:extLst>
      <p:ext uri="{BB962C8B-B14F-4D97-AF65-F5344CB8AC3E}">
        <p14:creationId xmlns:p14="http://schemas.microsoft.com/office/powerpoint/2010/main" val="10728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Helper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JS file named </a:t>
            </a:r>
            <a:r>
              <a:rPr lang="en-US" dirty="0">
                <a:solidFill>
                  <a:srgbClr val="BFBFBF"/>
                </a:solidFill>
                <a:latin typeface="Courier"/>
                <a:cs typeface="Courier"/>
              </a:rPr>
              <a:t>&lt;component&gt;</a:t>
            </a:r>
            <a:r>
              <a:rPr lang="en-US" dirty="0" err="1">
                <a:solidFill>
                  <a:srgbClr val="BFBFBF"/>
                </a:solidFill>
                <a:latin typeface="Courier"/>
                <a:cs typeface="Courier"/>
              </a:rPr>
              <a:t>Helper.js</a:t>
            </a:r>
            <a:endParaRPr lang="en-US" dirty="0">
              <a:solidFill>
                <a:srgbClr val="BFBFBF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Auto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wired to the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component.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One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instance per level of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inheritance.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Contains one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JS object </a:t>
            </a:r>
            <a:r>
              <a:rPr lang="en-US" dirty="0" smtClean="0">
                <a:solidFill>
                  <a:srgbClr val="BFBFBF"/>
                </a:solidFill>
                <a:latin typeface="Salesforce Sans"/>
                <a:cs typeface="Salesforce Sans"/>
              </a:rPr>
              <a:t>literal.</a:t>
            </a:r>
            <a:endParaRPr lang="en-US" dirty="0">
              <a:solidFill>
                <a:srgbClr val="BFBFBF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Members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are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JS constants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,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JS functions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, </a:t>
            </a:r>
            <a:r>
              <a:rPr lang="en-US" dirty="0">
                <a:solidFill>
                  <a:srgbClr val="BFBFBF"/>
                </a:solidFill>
                <a:latin typeface="Salesforce Sans"/>
                <a:cs typeface="Salesforce Sans"/>
              </a:rPr>
              <a:t>JS shared </a:t>
            </a:r>
            <a:r>
              <a:rPr lang="en-US" dirty="0" smtClean="0">
                <a:solidFill>
                  <a:srgbClr val="BFBFBF"/>
                </a:solidFill>
                <a:latin typeface="Salesforce Sans"/>
                <a:cs typeface="Salesforce Sans"/>
              </a:rPr>
              <a:t>variables.</a:t>
            </a:r>
            <a:endParaRPr lang="en-US" dirty="0">
              <a:solidFill>
                <a:srgbClr val="BFBFBF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No restrictions on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function parameters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and return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types.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Helpers are singletons: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all components of a given type share the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same instance.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15231" y="-2891692"/>
            <a:ext cx="144269" cy="511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228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Controller </a:t>
            </a:r>
            <a:r>
              <a:rPr lang="en-US" dirty="0" err="1" smtClean="0"/>
              <a:t>ot</a:t>
            </a:r>
            <a:r>
              <a:rPr lang="en-US" dirty="0" smtClean="0"/>
              <a:t> Helper?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110490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Controller tasks: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“callbacks”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get/set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component attributes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respond to events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fire events (other components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)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4" name="Shape 251"/>
          <p:cNvSpPr>
            <a:spLocks noGrp="1"/>
          </p:cNvSpPr>
          <p:nvPr>
            <p:ph type="body" idx="1"/>
          </p:nvPr>
        </p:nvSpPr>
        <p:spPr>
          <a:xfrm>
            <a:off x="12192000" y="3784600"/>
            <a:ext cx="110490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Helper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tasks: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code sharing/reuse between controller actions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reduce bloat on the controller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process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data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fire events (server, other components)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reate testable functions</a:t>
            </a: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8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3.3 Events and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7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12: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>
                <a:latin typeface="Salesforce Sans"/>
                <a:cs typeface="Salesforce Sans"/>
              </a:rPr>
              <a:t>Firing and handling </a:t>
            </a:r>
            <a:r>
              <a:rPr lang="en-US" sz="5400" dirty="0" smtClean="0">
                <a:latin typeface="Salesforce Sans"/>
                <a:cs typeface="Salesforce Sans"/>
              </a:rPr>
              <a:t>events</a:t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</a:t>
            </a: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basics303.app</a:t>
            </a:r>
            <a:b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</a:br>
            <a:r>
              <a:rPr lang="en-US" sz="5400" dirty="0" err="1" smtClean="0">
                <a:latin typeface="Salesforce Sans"/>
                <a:cs typeface="Salesforce Sans"/>
              </a:rPr>
              <a:t>Init</a:t>
            </a:r>
            <a:r>
              <a:rPr lang="en-US" sz="5400" dirty="0" smtClean="0">
                <a:latin typeface="Salesforce Sans"/>
                <a:cs typeface="Salesforce Sans"/>
              </a:rPr>
              <a:t> </a:t>
            </a:r>
            <a:r>
              <a:rPr lang="en-US" sz="5400" smtClean="0">
                <a:latin typeface="Salesforce Sans"/>
                <a:cs typeface="Salesforce Sans"/>
              </a:rPr>
              <a:t>and Change</a:t>
            </a:r>
            <a:r>
              <a:rPr lang="en-US" sz="5400" smtClean="0">
                <a:latin typeface="Salesforce Sans"/>
                <a:cs typeface="Salesforce Sans"/>
              </a:rPr>
              <a:t> Handlers</a:t>
            </a:r>
            <a:br>
              <a:rPr lang="en-US" sz="5400" smtClean="0">
                <a:latin typeface="Salesforce Sans"/>
                <a:cs typeface="Salesforce Sans"/>
              </a:rPr>
            </a:br>
            <a:r>
              <a:rPr lang="en-US" sz="5400" smtClean="0">
                <a:solidFill>
                  <a:srgbClr val="A6A6A6"/>
                </a:solidFill>
                <a:latin typeface="Courier"/>
                <a:cs typeface="Courier"/>
              </a:rPr>
              <a:t>/</a:t>
            </a:r>
            <a: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  <a:t>c/</a:t>
            </a: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basics304.app</a:t>
            </a: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/>
            </a:r>
            <a:b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Methods</a:t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</a:t>
            </a:r>
            <a: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  <a:t>c/</a:t>
            </a: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basics305.</a:t>
            </a:r>
            <a:r>
              <a:rPr lang="en-US" sz="5400" dirty="0">
                <a:solidFill>
                  <a:srgbClr val="A6A6A6"/>
                </a:solidFill>
                <a:latin typeface="Courier"/>
                <a:cs typeface="Courier"/>
              </a:rPr>
              <a:t>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0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Four sections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1048496" y="4294809"/>
            <a:ext cx="1905000" cy="1802399"/>
          </a:xfrm>
          <a:custGeom>
            <a:avLst/>
            <a:gdLst>
              <a:gd name="connsiteX0" fmla="*/ 508000 w 1905000"/>
              <a:gd name="connsiteY0" fmla="*/ 1802399 h 1802399"/>
              <a:gd name="connsiteX1" fmla="*/ 0 w 1905000"/>
              <a:gd name="connsiteY1" fmla="*/ 1140185 h 1802399"/>
              <a:gd name="connsiteX2" fmla="*/ 0 w 1905000"/>
              <a:gd name="connsiteY2" fmla="*/ 1140185 h 1802399"/>
              <a:gd name="connsiteX3" fmla="*/ 1279071 w 1905000"/>
              <a:gd name="connsiteY3" fmla="*/ 6256 h 1802399"/>
              <a:gd name="connsiteX4" fmla="*/ 1905000 w 1905000"/>
              <a:gd name="connsiteY4" fmla="*/ 686614 h 18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802399">
                <a:moveTo>
                  <a:pt x="508000" y="1802399"/>
                </a:moveTo>
                <a:lnTo>
                  <a:pt x="0" y="1140185"/>
                </a:lnTo>
                <a:lnTo>
                  <a:pt x="0" y="1140185"/>
                </a:lnTo>
                <a:cubicBezTo>
                  <a:pt x="213179" y="951197"/>
                  <a:pt x="961571" y="81851"/>
                  <a:pt x="1279071" y="6256"/>
                </a:cubicBezTo>
                <a:cubicBezTo>
                  <a:pt x="1596571" y="-69339"/>
                  <a:pt x="1812774" y="562638"/>
                  <a:pt x="1905000" y="686614"/>
                </a:cubicBezTo>
              </a:path>
            </a:pathLst>
          </a:cu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62628" y="3812044"/>
            <a:ext cx="3285283" cy="3284082"/>
            <a:chOff x="9233378" y="3812043"/>
            <a:chExt cx="4572000" cy="4570329"/>
          </a:xfrm>
          <a:solidFill>
            <a:srgbClr val="BFBFBF"/>
          </a:solidFill>
        </p:grpSpPr>
        <p:sp>
          <p:nvSpPr>
            <p:cNvPr id="15" name="Shape 57"/>
            <p:cNvSpPr/>
            <p:nvPr/>
          </p:nvSpPr>
          <p:spPr>
            <a:xfrm>
              <a:off x="9233378" y="3812043"/>
              <a:ext cx="4572000" cy="45703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121" y="0"/>
                  </a:moveTo>
                  <a:lnTo>
                    <a:pt x="49118" y="206"/>
                  </a:lnTo>
                  <a:lnTo>
                    <a:pt x="51114" y="825"/>
                  </a:lnTo>
                  <a:lnTo>
                    <a:pt x="52911" y="1754"/>
                  </a:lnTo>
                  <a:lnTo>
                    <a:pt x="54409" y="3095"/>
                  </a:lnTo>
                  <a:lnTo>
                    <a:pt x="55707" y="4539"/>
                  </a:lnTo>
                  <a:lnTo>
                    <a:pt x="56006" y="4952"/>
                  </a:lnTo>
                  <a:lnTo>
                    <a:pt x="56805" y="6603"/>
                  </a:lnTo>
                  <a:lnTo>
                    <a:pt x="57304" y="8357"/>
                  </a:lnTo>
                  <a:lnTo>
                    <a:pt x="57404" y="10318"/>
                  </a:lnTo>
                  <a:lnTo>
                    <a:pt x="57304" y="11453"/>
                  </a:lnTo>
                  <a:lnTo>
                    <a:pt x="57104" y="12794"/>
                  </a:lnTo>
                  <a:lnTo>
                    <a:pt x="56705" y="14239"/>
                  </a:lnTo>
                  <a:lnTo>
                    <a:pt x="56206" y="15683"/>
                  </a:lnTo>
                  <a:lnTo>
                    <a:pt x="55806" y="16921"/>
                  </a:lnTo>
                  <a:lnTo>
                    <a:pt x="55407" y="17953"/>
                  </a:lnTo>
                  <a:lnTo>
                    <a:pt x="55108" y="18675"/>
                  </a:lnTo>
                  <a:lnTo>
                    <a:pt x="54808" y="19088"/>
                  </a:lnTo>
                  <a:lnTo>
                    <a:pt x="54808" y="19191"/>
                  </a:lnTo>
                  <a:lnTo>
                    <a:pt x="54309" y="20945"/>
                  </a:lnTo>
                  <a:lnTo>
                    <a:pt x="54309" y="22493"/>
                  </a:lnTo>
                  <a:lnTo>
                    <a:pt x="55008" y="23834"/>
                  </a:lnTo>
                  <a:lnTo>
                    <a:pt x="55906" y="24763"/>
                  </a:lnTo>
                  <a:lnTo>
                    <a:pt x="57304" y="25485"/>
                  </a:lnTo>
                  <a:lnTo>
                    <a:pt x="59101" y="25692"/>
                  </a:lnTo>
                  <a:lnTo>
                    <a:pt x="87054" y="25692"/>
                  </a:lnTo>
                  <a:lnTo>
                    <a:pt x="87154" y="25692"/>
                  </a:lnTo>
                  <a:lnTo>
                    <a:pt x="94342" y="25692"/>
                  </a:lnTo>
                  <a:lnTo>
                    <a:pt x="94342" y="60877"/>
                  </a:lnTo>
                  <a:lnTo>
                    <a:pt x="94442" y="62424"/>
                  </a:lnTo>
                  <a:lnTo>
                    <a:pt x="94941" y="63766"/>
                  </a:lnTo>
                  <a:lnTo>
                    <a:pt x="95740" y="64694"/>
                  </a:lnTo>
                  <a:lnTo>
                    <a:pt x="96738" y="65313"/>
                  </a:lnTo>
                  <a:lnTo>
                    <a:pt x="97936" y="65623"/>
                  </a:lnTo>
                  <a:lnTo>
                    <a:pt x="99234" y="65623"/>
                  </a:lnTo>
                  <a:lnTo>
                    <a:pt x="100831" y="65107"/>
                  </a:lnTo>
                  <a:lnTo>
                    <a:pt x="101131" y="65004"/>
                  </a:lnTo>
                  <a:lnTo>
                    <a:pt x="101830" y="64797"/>
                  </a:lnTo>
                  <a:lnTo>
                    <a:pt x="102828" y="64385"/>
                  </a:lnTo>
                  <a:lnTo>
                    <a:pt x="104126" y="63869"/>
                  </a:lnTo>
                  <a:lnTo>
                    <a:pt x="105623" y="63456"/>
                  </a:lnTo>
                  <a:lnTo>
                    <a:pt x="107021" y="63043"/>
                  </a:lnTo>
                  <a:lnTo>
                    <a:pt x="108419" y="62734"/>
                  </a:lnTo>
                  <a:lnTo>
                    <a:pt x="109617" y="62631"/>
                  </a:lnTo>
                  <a:lnTo>
                    <a:pt x="112113" y="62837"/>
                  </a:lnTo>
                  <a:lnTo>
                    <a:pt x="114209" y="63662"/>
                  </a:lnTo>
                  <a:lnTo>
                    <a:pt x="116106" y="64797"/>
                  </a:lnTo>
                  <a:lnTo>
                    <a:pt x="117803" y="66448"/>
                  </a:lnTo>
                  <a:lnTo>
                    <a:pt x="119001" y="68409"/>
                  </a:lnTo>
                  <a:lnTo>
                    <a:pt x="119700" y="70472"/>
                  </a:lnTo>
                  <a:lnTo>
                    <a:pt x="120000" y="72846"/>
                  </a:lnTo>
                  <a:lnTo>
                    <a:pt x="119700" y="75322"/>
                  </a:lnTo>
                  <a:lnTo>
                    <a:pt x="119001" y="77386"/>
                  </a:lnTo>
                  <a:lnTo>
                    <a:pt x="117803" y="79346"/>
                  </a:lnTo>
                  <a:lnTo>
                    <a:pt x="116106" y="80997"/>
                  </a:lnTo>
                  <a:lnTo>
                    <a:pt x="114209" y="82132"/>
                  </a:lnTo>
                  <a:lnTo>
                    <a:pt x="112113" y="82957"/>
                  </a:lnTo>
                  <a:lnTo>
                    <a:pt x="109617" y="83164"/>
                  </a:lnTo>
                  <a:lnTo>
                    <a:pt x="108419" y="83061"/>
                  </a:lnTo>
                  <a:lnTo>
                    <a:pt x="107021" y="82751"/>
                  </a:lnTo>
                  <a:lnTo>
                    <a:pt x="105623" y="82441"/>
                  </a:lnTo>
                  <a:lnTo>
                    <a:pt x="104126" y="81926"/>
                  </a:lnTo>
                  <a:lnTo>
                    <a:pt x="102828" y="81410"/>
                  </a:lnTo>
                  <a:lnTo>
                    <a:pt x="101830" y="81100"/>
                  </a:lnTo>
                  <a:lnTo>
                    <a:pt x="101131" y="80791"/>
                  </a:lnTo>
                  <a:lnTo>
                    <a:pt x="100831" y="80687"/>
                  </a:lnTo>
                  <a:lnTo>
                    <a:pt x="99234" y="80171"/>
                  </a:lnTo>
                  <a:lnTo>
                    <a:pt x="97936" y="80171"/>
                  </a:lnTo>
                  <a:lnTo>
                    <a:pt x="96738" y="80481"/>
                  </a:lnTo>
                  <a:lnTo>
                    <a:pt x="95740" y="81100"/>
                  </a:lnTo>
                  <a:lnTo>
                    <a:pt x="94941" y="82029"/>
                  </a:lnTo>
                  <a:lnTo>
                    <a:pt x="94442" y="83370"/>
                  </a:lnTo>
                  <a:lnTo>
                    <a:pt x="94342" y="84815"/>
                  </a:lnTo>
                  <a:lnTo>
                    <a:pt x="94342" y="120000"/>
                  </a:lnTo>
                  <a:lnTo>
                    <a:pt x="59101" y="120000"/>
                  </a:lnTo>
                  <a:lnTo>
                    <a:pt x="57304" y="119793"/>
                  </a:lnTo>
                  <a:lnTo>
                    <a:pt x="55906" y="119174"/>
                  </a:lnTo>
                  <a:lnTo>
                    <a:pt x="55008" y="118142"/>
                  </a:lnTo>
                  <a:lnTo>
                    <a:pt x="54309" y="116801"/>
                  </a:lnTo>
                  <a:lnTo>
                    <a:pt x="54309" y="115253"/>
                  </a:lnTo>
                  <a:lnTo>
                    <a:pt x="54808" y="113499"/>
                  </a:lnTo>
                  <a:lnTo>
                    <a:pt x="55008" y="113190"/>
                  </a:lnTo>
                  <a:lnTo>
                    <a:pt x="55307" y="112570"/>
                  </a:lnTo>
                  <a:lnTo>
                    <a:pt x="55707" y="111539"/>
                  </a:lnTo>
                  <a:lnTo>
                    <a:pt x="56206" y="110197"/>
                  </a:lnTo>
                  <a:lnTo>
                    <a:pt x="56605" y="108753"/>
                  </a:lnTo>
                  <a:lnTo>
                    <a:pt x="57004" y="107308"/>
                  </a:lnTo>
                  <a:lnTo>
                    <a:pt x="57304" y="105864"/>
                  </a:lnTo>
                  <a:lnTo>
                    <a:pt x="57404" y="104625"/>
                  </a:lnTo>
                  <a:lnTo>
                    <a:pt x="57204" y="102252"/>
                  </a:lnTo>
                  <a:lnTo>
                    <a:pt x="56405" y="100085"/>
                  </a:lnTo>
                  <a:lnTo>
                    <a:pt x="55207" y="98228"/>
                  </a:lnTo>
                  <a:lnTo>
                    <a:pt x="53510" y="96577"/>
                  </a:lnTo>
                  <a:lnTo>
                    <a:pt x="51613" y="95339"/>
                  </a:lnTo>
                  <a:lnTo>
                    <a:pt x="49517" y="94617"/>
                  </a:lnTo>
                  <a:lnTo>
                    <a:pt x="47121" y="94307"/>
                  </a:lnTo>
                  <a:lnTo>
                    <a:pt x="44725" y="94617"/>
                  </a:lnTo>
                  <a:lnTo>
                    <a:pt x="42529" y="95339"/>
                  </a:lnTo>
                  <a:lnTo>
                    <a:pt x="40632" y="96577"/>
                  </a:lnTo>
                  <a:lnTo>
                    <a:pt x="39034" y="98228"/>
                  </a:lnTo>
                  <a:lnTo>
                    <a:pt x="37737" y="100085"/>
                  </a:lnTo>
                  <a:lnTo>
                    <a:pt x="37038" y="102252"/>
                  </a:lnTo>
                  <a:lnTo>
                    <a:pt x="36738" y="104625"/>
                  </a:lnTo>
                  <a:lnTo>
                    <a:pt x="36838" y="105864"/>
                  </a:lnTo>
                  <a:lnTo>
                    <a:pt x="37138" y="107308"/>
                  </a:lnTo>
                  <a:lnTo>
                    <a:pt x="37537" y="108753"/>
                  </a:lnTo>
                  <a:lnTo>
                    <a:pt x="38036" y="110197"/>
                  </a:lnTo>
                  <a:lnTo>
                    <a:pt x="38635" y="111539"/>
                  </a:lnTo>
                  <a:lnTo>
                    <a:pt x="39034" y="112570"/>
                  </a:lnTo>
                  <a:lnTo>
                    <a:pt x="39334" y="113190"/>
                  </a:lnTo>
                  <a:lnTo>
                    <a:pt x="39434" y="113499"/>
                  </a:lnTo>
                  <a:lnTo>
                    <a:pt x="39933" y="115253"/>
                  </a:lnTo>
                  <a:lnTo>
                    <a:pt x="39833" y="116801"/>
                  </a:lnTo>
                  <a:lnTo>
                    <a:pt x="39334" y="118142"/>
                  </a:lnTo>
                  <a:lnTo>
                    <a:pt x="38336" y="119174"/>
                  </a:lnTo>
                  <a:lnTo>
                    <a:pt x="36838" y="119793"/>
                  </a:lnTo>
                  <a:lnTo>
                    <a:pt x="35141" y="120000"/>
                  </a:lnTo>
                  <a:lnTo>
                    <a:pt x="0" y="120000"/>
                  </a:lnTo>
                  <a:lnTo>
                    <a:pt x="0" y="114325"/>
                  </a:lnTo>
                  <a:lnTo>
                    <a:pt x="99" y="113602"/>
                  </a:lnTo>
                  <a:lnTo>
                    <a:pt x="99" y="112880"/>
                  </a:lnTo>
                  <a:lnTo>
                    <a:pt x="99" y="84815"/>
                  </a:lnTo>
                  <a:lnTo>
                    <a:pt x="299" y="83370"/>
                  </a:lnTo>
                  <a:lnTo>
                    <a:pt x="798" y="82029"/>
                  </a:lnTo>
                  <a:lnTo>
                    <a:pt x="1497" y="81100"/>
                  </a:lnTo>
                  <a:lnTo>
                    <a:pt x="2495" y="80481"/>
                  </a:lnTo>
                  <a:lnTo>
                    <a:pt x="3693" y="80171"/>
                  </a:lnTo>
                  <a:lnTo>
                    <a:pt x="5191" y="80171"/>
                  </a:lnTo>
                  <a:lnTo>
                    <a:pt x="6688" y="80687"/>
                  </a:lnTo>
                  <a:lnTo>
                    <a:pt x="6888" y="80791"/>
                  </a:lnTo>
                  <a:lnTo>
                    <a:pt x="7587" y="81100"/>
                  </a:lnTo>
                  <a:lnTo>
                    <a:pt x="8685" y="81410"/>
                  </a:lnTo>
                  <a:lnTo>
                    <a:pt x="9883" y="81926"/>
                  </a:lnTo>
                  <a:lnTo>
                    <a:pt x="11381" y="82441"/>
                  </a:lnTo>
                  <a:lnTo>
                    <a:pt x="12878" y="82751"/>
                  </a:lnTo>
                  <a:lnTo>
                    <a:pt x="14276" y="83061"/>
                  </a:lnTo>
                  <a:lnTo>
                    <a:pt x="15474" y="83164"/>
                  </a:lnTo>
                  <a:lnTo>
                    <a:pt x="17870" y="82957"/>
                  </a:lnTo>
                  <a:lnTo>
                    <a:pt x="19966" y="82132"/>
                  </a:lnTo>
                  <a:lnTo>
                    <a:pt x="21963" y="80997"/>
                  </a:lnTo>
                  <a:lnTo>
                    <a:pt x="23560" y="79346"/>
                  </a:lnTo>
                  <a:lnTo>
                    <a:pt x="24758" y="77386"/>
                  </a:lnTo>
                  <a:lnTo>
                    <a:pt x="25557" y="75322"/>
                  </a:lnTo>
                  <a:lnTo>
                    <a:pt x="25757" y="72846"/>
                  </a:lnTo>
                  <a:lnTo>
                    <a:pt x="25557" y="70472"/>
                  </a:lnTo>
                  <a:lnTo>
                    <a:pt x="24758" y="68409"/>
                  </a:lnTo>
                  <a:lnTo>
                    <a:pt x="23560" y="66448"/>
                  </a:lnTo>
                  <a:lnTo>
                    <a:pt x="21963" y="64797"/>
                  </a:lnTo>
                  <a:lnTo>
                    <a:pt x="19966" y="63662"/>
                  </a:lnTo>
                  <a:lnTo>
                    <a:pt x="17870" y="62837"/>
                  </a:lnTo>
                  <a:lnTo>
                    <a:pt x="15474" y="62631"/>
                  </a:lnTo>
                  <a:lnTo>
                    <a:pt x="14276" y="62734"/>
                  </a:lnTo>
                  <a:lnTo>
                    <a:pt x="12878" y="63043"/>
                  </a:lnTo>
                  <a:lnTo>
                    <a:pt x="11381" y="63456"/>
                  </a:lnTo>
                  <a:lnTo>
                    <a:pt x="9883" y="63869"/>
                  </a:lnTo>
                  <a:lnTo>
                    <a:pt x="8685" y="64385"/>
                  </a:lnTo>
                  <a:lnTo>
                    <a:pt x="7587" y="64797"/>
                  </a:lnTo>
                  <a:lnTo>
                    <a:pt x="6888" y="65004"/>
                  </a:lnTo>
                  <a:lnTo>
                    <a:pt x="6688" y="65107"/>
                  </a:lnTo>
                  <a:lnTo>
                    <a:pt x="5191" y="65623"/>
                  </a:lnTo>
                  <a:lnTo>
                    <a:pt x="3693" y="65623"/>
                  </a:lnTo>
                  <a:lnTo>
                    <a:pt x="2495" y="65313"/>
                  </a:lnTo>
                  <a:lnTo>
                    <a:pt x="1497" y="64694"/>
                  </a:lnTo>
                  <a:lnTo>
                    <a:pt x="798" y="63766"/>
                  </a:lnTo>
                  <a:lnTo>
                    <a:pt x="299" y="62424"/>
                  </a:lnTo>
                  <a:lnTo>
                    <a:pt x="99" y="60877"/>
                  </a:lnTo>
                  <a:lnTo>
                    <a:pt x="99" y="32914"/>
                  </a:lnTo>
                  <a:lnTo>
                    <a:pt x="99" y="32089"/>
                  </a:lnTo>
                  <a:lnTo>
                    <a:pt x="0" y="31367"/>
                  </a:lnTo>
                  <a:lnTo>
                    <a:pt x="0" y="25692"/>
                  </a:lnTo>
                  <a:lnTo>
                    <a:pt x="7088" y="25692"/>
                  </a:lnTo>
                  <a:lnTo>
                    <a:pt x="7088" y="25692"/>
                  </a:lnTo>
                  <a:lnTo>
                    <a:pt x="35141" y="25692"/>
                  </a:lnTo>
                  <a:lnTo>
                    <a:pt x="36838" y="25485"/>
                  </a:lnTo>
                  <a:lnTo>
                    <a:pt x="38336" y="24763"/>
                  </a:lnTo>
                  <a:lnTo>
                    <a:pt x="39334" y="23834"/>
                  </a:lnTo>
                  <a:lnTo>
                    <a:pt x="39833" y="22493"/>
                  </a:lnTo>
                  <a:lnTo>
                    <a:pt x="39933" y="20945"/>
                  </a:lnTo>
                  <a:lnTo>
                    <a:pt x="39434" y="19191"/>
                  </a:lnTo>
                  <a:lnTo>
                    <a:pt x="39334" y="19088"/>
                  </a:lnTo>
                  <a:lnTo>
                    <a:pt x="39234" y="18675"/>
                  </a:lnTo>
                  <a:lnTo>
                    <a:pt x="38935" y="17953"/>
                  </a:lnTo>
                  <a:lnTo>
                    <a:pt x="38535" y="16921"/>
                  </a:lnTo>
                  <a:lnTo>
                    <a:pt x="37936" y="15683"/>
                  </a:lnTo>
                  <a:lnTo>
                    <a:pt x="37537" y="14239"/>
                  </a:lnTo>
                  <a:lnTo>
                    <a:pt x="37138" y="12794"/>
                  </a:lnTo>
                  <a:lnTo>
                    <a:pt x="36838" y="11453"/>
                  </a:lnTo>
                  <a:lnTo>
                    <a:pt x="36738" y="10318"/>
                  </a:lnTo>
                  <a:lnTo>
                    <a:pt x="36938" y="8357"/>
                  </a:lnTo>
                  <a:lnTo>
                    <a:pt x="37437" y="6603"/>
                  </a:lnTo>
                  <a:lnTo>
                    <a:pt x="38336" y="4952"/>
                  </a:lnTo>
                  <a:lnTo>
                    <a:pt x="38635" y="4539"/>
                  </a:lnTo>
                  <a:lnTo>
                    <a:pt x="39833" y="3095"/>
                  </a:lnTo>
                  <a:lnTo>
                    <a:pt x="41331" y="1754"/>
                  </a:lnTo>
                  <a:lnTo>
                    <a:pt x="43028" y="825"/>
                  </a:lnTo>
                  <a:lnTo>
                    <a:pt x="45024" y="206"/>
                  </a:lnTo>
                  <a:lnTo>
                    <a:pt x="47121" y="0"/>
                  </a:lnTo>
                  <a:close/>
                </a:path>
              </a:pathLst>
            </a:custGeom>
            <a:grpFill/>
            <a:ln w="38100" cmpd="sng"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359" y="6072510"/>
              <a:ext cx="3149427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XML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62628" y="8964872"/>
            <a:ext cx="3285283" cy="3284170"/>
            <a:chOff x="12827672" y="4789747"/>
            <a:chExt cx="4572000" cy="4570452"/>
          </a:xfrm>
          <a:solidFill>
            <a:srgbClr val="BFBFBF"/>
          </a:solidFill>
        </p:grpSpPr>
        <p:sp>
          <p:nvSpPr>
            <p:cNvPr id="17" name="Shape 220"/>
            <p:cNvSpPr/>
            <p:nvPr/>
          </p:nvSpPr>
          <p:spPr>
            <a:xfrm>
              <a:off x="12827672" y="4789747"/>
              <a:ext cx="4572000" cy="4570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9" y="0"/>
                  </a:moveTo>
                  <a:lnTo>
                    <a:pt x="35211" y="0"/>
                  </a:lnTo>
                  <a:lnTo>
                    <a:pt x="37007" y="206"/>
                  </a:lnTo>
                  <a:lnTo>
                    <a:pt x="38403" y="1030"/>
                  </a:lnTo>
                  <a:lnTo>
                    <a:pt x="39401" y="1958"/>
                  </a:lnTo>
                  <a:lnTo>
                    <a:pt x="40000" y="3298"/>
                  </a:lnTo>
                  <a:lnTo>
                    <a:pt x="40000" y="4845"/>
                  </a:lnTo>
                  <a:lnTo>
                    <a:pt x="39501" y="6494"/>
                  </a:lnTo>
                  <a:lnTo>
                    <a:pt x="39401" y="6804"/>
                  </a:lnTo>
                  <a:lnTo>
                    <a:pt x="39002" y="7628"/>
                  </a:lnTo>
                  <a:lnTo>
                    <a:pt x="38603" y="8659"/>
                  </a:lnTo>
                  <a:lnTo>
                    <a:pt x="38104" y="9896"/>
                  </a:lnTo>
                  <a:lnTo>
                    <a:pt x="37705" y="11340"/>
                  </a:lnTo>
                  <a:lnTo>
                    <a:pt x="37306" y="12886"/>
                  </a:lnTo>
                  <a:lnTo>
                    <a:pt x="37007" y="14226"/>
                  </a:lnTo>
                  <a:lnTo>
                    <a:pt x="36907" y="15463"/>
                  </a:lnTo>
                  <a:lnTo>
                    <a:pt x="37107" y="17731"/>
                  </a:lnTo>
                  <a:lnTo>
                    <a:pt x="37905" y="20000"/>
                  </a:lnTo>
                  <a:lnTo>
                    <a:pt x="39102" y="21855"/>
                  </a:lnTo>
                  <a:lnTo>
                    <a:pt x="40798" y="23505"/>
                  </a:lnTo>
                  <a:lnTo>
                    <a:pt x="42693" y="24742"/>
                  </a:lnTo>
                  <a:lnTo>
                    <a:pt x="44788" y="25567"/>
                  </a:lnTo>
                  <a:lnTo>
                    <a:pt x="47182" y="25773"/>
                  </a:lnTo>
                  <a:lnTo>
                    <a:pt x="49476" y="25567"/>
                  </a:lnTo>
                  <a:lnTo>
                    <a:pt x="51770" y="24742"/>
                  </a:lnTo>
                  <a:lnTo>
                    <a:pt x="53665" y="23505"/>
                  </a:lnTo>
                  <a:lnTo>
                    <a:pt x="55162" y="21855"/>
                  </a:lnTo>
                  <a:lnTo>
                    <a:pt x="56458" y="20000"/>
                  </a:lnTo>
                  <a:lnTo>
                    <a:pt x="57256" y="17731"/>
                  </a:lnTo>
                  <a:lnTo>
                    <a:pt x="57556" y="15463"/>
                  </a:lnTo>
                  <a:lnTo>
                    <a:pt x="57456" y="14226"/>
                  </a:lnTo>
                  <a:lnTo>
                    <a:pt x="57157" y="12886"/>
                  </a:lnTo>
                  <a:lnTo>
                    <a:pt x="56758" y="11340"/>
                  </a:lnTo>
                  <a:lnTo>
                    <a:pt x="56259" y="9896"/>
                  </a:lnTo>
                  <a:lnTo>
                    <a:pt x="55660" y="8659"/>
                  </a:lnTo>
                  <a:lnTo>
                    <a:pt x="55261" y="7628"/>
                  </a:lnTo>
                  <a:lnTo>
                    <a:pt x="54962" y="6804"/>
                  </a:lnTo>
                  <a:lnTo>
                    <a:pt x="54862" y="6494"/>
                  </a:lnTo>
                  <a:lnTo>
                    <a:pt x="54364" y="4845"/>
                  </a:lnTo>
                  <a:lnTo>
                    <a:pt x="54463" y="3298"/>
                  </a:lnTo>
                  <a:lnTo>
                    <a:pt x="54962" y="1958"/>
                  </a:lnTo>
                  <a:lnTo>
                    <a:pt x="55960" y="1030"/>
                  </a:lnTo>
                  <a:lnTo>
                    <a:pt x="57456" y="206"/>
                  </a:lnTo>
                  <a:lnTo>
                    <a:pt x="59152" y="0"/>
                  </a:lnTo>
                  <a:lnTo>
                    <a:pt x="94264" y="0"/>
                  </a:lnTo>
                  <a:lnTo>
                    <a:pt x="94264" y="35154"/>
                  </a:lnTo>
                  <a:lnTo>
                    <a:pt x="94463" y="36804"/>
                  </a:lnTo>
                  <a:lnTo>
                    <a:pt x="94962" y="38041"/>
                  </a:lnTo>
                  <a:lnTo>
                    <a:pt x="95760" y="38969"/>
                  </a:lnTo>
                  <a:lnTo>
                    <a:pt x="96758" y="39690"/>
                  </a:lnTo>
                  <a:lnTo>
                    <a:pt x="97955" y="40000"/>
                  </a:lnTo>
                  <a:lnTo>
                    <a:pt x="99351" y="39896"/>
                  </a:lnTo>
                  <a:lnTo>
                    <a:pt x="100947" y="39484"/>
                  </a:lnTo>
                  <a:lnTo>
                    <a:pt x="101147" y="39381"/>
                  </a:lnTo>
                  <a:lnTo>
                    <a:pt x="101845" y="39072"/>
                  </a:lnTo>
                  <a:lnTo>
                    <a:pt x="102842" y="38659"/>
                  </a:lnTo>
                  <a:lnTo>
                    <a:pt x="104139" y="38144"/>
                  </a:lnTo>
                  <a:lnTo>
                    <a:pt x="105536" y="37731"/>
                  </a:lnTo>
                  <a:lnTo>
                    <a:pt x="107132" y="37319"/>
                  </a:lnTo>
                  <a:lnTo>
                    <a:pt x="108528" y="37010"/>
                  </a:lnTo>
                  <a:lnTo>
                    <a:pt x="109725" y="36907"/>
                  </a:lnTo>
                  <a:lnTo>
                    <a:pt x="112119" y="37216"/>
                  </a:lnTo>
                  <a:lnTo>
                    <a:pt x="114214" y="37938"/>
                  </a:lnTo>
                  <a:lnTo>
                    <a:pt x="116109" y="39175"/>
                  </a:lnTo>
                  <a:lnTo>
                    <a:pt x="117805" y="40721"/>
                  </a:lnTo>
                  <a:lnTo>
                    <a:pt x="119002" y="42680"/>
                  </a:lnTo>
                  <a:lnTo>
                    <a:pt x="119800" y="44845"/>
                  </a:lnTo>
                  <a:lnTo>
                    <a:pt x="120000" y="47113"/>
                  </a:lnTo>
                  <a:lnTo>
                    <a:pt x="119800" y="49587"/>
                  </a:lnTo>
                  <a:lnTo>
                    <a:pt x="119002" y="51752"/>
                  </a:lnTo>
                  <a:lnTo>
                    <a:pt x="117805" y="53608"/>
                  </a:lnTo>
                  <a:lnTo>
                    <a:pt x="116109" y="55257"/>
                  </a:lnTo>
                  <a:lnTo>
                    <a:pt x="114214" y="56494"/>
                  </a:lnTo>
                  <a:lnTo>
                    <a:pt x="112119" y="57216"/>
                  </a:lnTo>
                  <a:lnTo>
                    <a:pt x="109725" y="57525"/>
                  </a:lnTo>
                  <a:lnTo>
                    <a:pt x="108528" y="57422"/>
                  </a:lnTo>
                  <a:lnTo>
                    <a:pt x="107132" y="57113"/>
                  </a:lnTo>
                  <a:lnTo>
                    <a:pt x="105536" y="56701"/>
                  </a:lnTo>
                  <a:lnTo>
                    <a:pt x="104139" y="56185"/>
                  </a:lnTo>
                  <a:lnTo>
                    <a:pt x="102842" y="55773"/>
                  </a:lnTo>
                  <a:lnTo>
                    <a:pt x="101845" y="55360"/>
                  </a:lnTo>
                  <a:lnTo>
                    <a:pt x="101147" y="55051"/>
                  </a:lnTo>
                  <a:lnTo>
                    <a:pt x="100947" y="54948"/>
                  </a:lnTo>
                  <a:lnTo>
                    <a:pt x="99351" y="54536"/>
                  </a:lnTo>
                  <a:lnTo>
                    <a:pt x="97955" y="54432"/>
                  </a:lnTo>
                  <a:lnTo>
                    <a:pt x="96758" y="54742"/>
                  </a:lnTo>
                  <a:lnTo>
                    <a:pt x="95760" y="55360"/>
                  </a:lnTo>
                  <a:lnTo>
                    <a:pt x="94962" y="56391"/>
                  </a:lnTo>
                  <a:lnTo>
                    <a:pt x="94463" y="57628"/>
                  </a:lnTo>
                  <a:lnTo>
                    <a:pt x="94264" y="59175"/>
                  </a:lnTo>
                  <a:lnTo>
                    <a:pt x="94264" y="94226"/>
                  </a:lnTo>
                  <a:lnTo>
                    <a:pt x="59152" y="94226"/>
                  </a:lnTo>
                  <a:lnTo>
                    <a:pt x="57456" y="94536"/>
                  </a:lnTo>
                  <a:lnTo>
                    <a:pt x="55960" y="95154"/>
                  </a:lnTo>
                  <a:lnTo>
                    <a:pt x="54962" y="96288"/>
                  </a:lnTo>
                  <a:lnTo>
                    <a:pt x="54463" y="97525"/>
                  </a:lnTo>
                  <a:lnTo>
                    <a:pt x="54364" y="99072"/>
                  </a:lnTo>
                  <a:lnTo>
                    <a:pt x="54862" y="100721"/>
                  </a:lnTo>
                  <a:lnTo>
                    <a:pt x="54862" y="100824"/>
                  </a:lnTo>
                  <a:lnTo>
                    <a:pt x="55062" y="101340"/>
                  </a:lnTo>
                  <a:lnTo>
                    <a:pt x="55361" y="102061"/>
                  </a:lnTo>
                  <a:lnTo>
                    <a:pt x="55760" y="103092"/>
                  </a:lnTo>
                  <a:lnTo>
                    <a:pt x="56359" y="104432"/>
                  </a:lnTo>
                  <a:lnTo>
                    <a:pt x="56758" y="105773"/>
                  </a:lnTo>
                  <a:lnTo>
                    <a:pt x="57157" y="107216"/>
                  </a:lnTo>
                  <a:lnTo>
                    <a:pt x="57456" y="108556"/>
                  </a:lnTo>
                  <a:lnTo>
                    <a:pt x="57556" y="109690"/>
                  </a:lnTo>
                  <a:lnTo>
                    <a:pt x="57356" y="111546"/>
                  </a:lnTo>
                  <a:lnTo>
                    <a:pt x="56857" y="113402"/>
                  </a:lnTo>
                  <a:lnTo>
                    <a:pt x="55960" y="115051"/>
                  </a:lnTo>
                  <a:lnTo>
                    <a:pt x="55660" y="115463"/>
                  </a:lnTo>
                  <a:lnTo>
                    <a:pt x="54463" y="117010"/>
                  </a:lnTo>
                  <a:lnTo>
                    <a:pt x="52967" y="118247"/>
                  </a:lnTo>
                  <a:lnTo>
                    <a:pt x="51271" y="119278"/>
                  </a:lnTo>
                  <a:lnTo>
                    <a:pt x="49276" y="119793"/>
                  </a:lnTo>
                  <a:lnTo>
                    <a:pt x="47182" y="120000"/>
                  </a:lnTo>
                  <a:lnTo>
                    <a:pt x="45187" y="119793"/>
                  </a:lnTo>
                  <a:lnTo>
                    <a:pt x="43192" y="119278"/>
                  </a:lnTo>
                  <a:lnTo>
                    <a:pt x="41396" y="118247"/>
                  </a:lnTo>
                  <a:lnTo>
                    <a:pt x="39900" y="117010"/>
                  </a:lnTo>
                  <a:lnTo>
                    <a:pt x="38603" y="115463"/>
                  </a:lnTo>
                  <a:lnTo>
                    <a:pt x="38304" y="115051"/>
                  </a:lnTo>
                  <a:lnTo>
                    <a:pt x="37506" y="113402"/>
                  </a:lnTo>
                  <a:lnTo>
                    <a:pt x="37007" y="111546"/>
                  </a:lnTo>
                  <a:lnTo>
                    <a:pt x="36907" y="109690"/>
                  </a:lnTo>
                  <a:lnTo>
                    <a:pt x="37007" y="108556"/>
                  </a:lnTo>
                  <a:lnTo>
                    <a:pt x="37206" y="107216"/>
                  </a:lnTo>
                  <a:lnTo>
                    <a:pt x="37605" y="105773"/>
                  </a:lnTo>
                  <a:lnTo>
                    <a:pt x="38104" y="104432"/>
                  </a:lnTo>
                  <a:lnTo>
                    <a:pt x="38503" y="103092"/>
                  </a:lnTo>
                  <a:lnTo>
                    <a:pt x="38902" y="102061"/>
                  </a:lnTo>
                  <a:lnTo>
                    <a:pt x="39201" y="101340"/>
                  </a:lnTo>
                  <a:lnTo>
                    <a:pt x="39501" y="100824"/>
                  </a:lnTo>
                  <a:lnTo>
                    <a:pt x="39501" y="100721"/>
                  </a:lnTo>
                  <a:lnTo>
                    <a:pt x="40000" y="99072"/>
                  </a:lnTo>
                  <a:lnTo>
                    <a:pt x="40000" y="97525"/>
                  </a:lnTo>
                  <a:lnTo>
                    <a:pt x="39401" y="96288"/>
                  </a:lnTo>
                  <a:lnTo>
                    <a:pt x="38403" y="95154"/>
                  </a:lnTo>
                  <a:lnTo>
                    <a:pt x="37007" y="94536"/>
                  </a:lnTo>
                  <a:lnTo>
                    <a:pt x="35211" y="94226"/>
                  </a:lnTo>
                  <a:lnTo>
                    <a:pt x="0" y="94226"/>
                  </a:lnTo>
                  <a:lnTo>
                    <a:pt x="0" y="88659"/>
                  </a:lnTo>
                  <a:lnTo>
                    <a:pt x="99" y="87938"/>
                  </a:lnTo>
                  <a:lnTo>
                    <a:pt x="299" y="87113"/>
                  </a:lnTo>
                  <a:lnTo>
                    <a:pt x="299" y="59175"/>
                  </a:lnTo>
                  <a:lnTo>
                    <a:pt x="399" y="57628"/>
                  </a:lnTo>
                  <a:lnTo>
                    <a:pt x="897" y="56391"/>
                  </a:lnTo>
                  <a:lnTo>
                    <a:pt x="1695" y="55360"/>
                  </a:lnTo>
                  <a:lnTo>
                    <a:pt x="2693" y="54742"/>
                  </a:lnTo>
                  <a:lnTo>
                    <a:pt x="3890" y="54432"/>
                  </a:lnTo>
                  <a:lnTo>
                    <a:pt x="5187" y="54536"/>
                  </a:lnTo>
                  <a:lnTo>
                    <a:pt x="6783" y="54948"/>
                  </a:lnTo>
                  <a:lnTo>
                    <a:pt x="7082" y="55051"/>
                  </a:lnTo>
                  <a:lnTo>
                    <a:pt x="7780" y="55360"/>
                  </a:lnTo>
                  <a:lnTo>
                    <a:pt x="8778" y="55773"/>
                  </a:lnTo>
                  <a:lnTo>
                    <a:pt x="10074" y="56185"/>
                  </a:lnTo>
                  <a:lnTo>
                    <a:pt x="11571" y="56701"/>
                  </a:lnTo>
                  <a:lnTo>
                    <a:pt x="12967" y="57113"/>
                  </a:lnTo>
                  <a:lnTo>
                    <a:pt x="14364" y="57422"/>
                  </a:lnTo>
                  <a:lnTo>
                    <a:pt x="15561" y="57525"/>
                  </a:lnTo>
                  <a:lnTo>
                    <a:pt x="18054" y="57216"/>
                  </a:lnTo>
                  <a:lnTo>
                    <a:pt x="20149" y="56494"/>
                  </a:lnTo>
                  <a:lnTo>
                    <a:pt x="22044" y="55257"/>
                  </a:lnTo>
                  <a:lnTo>
                    <a:pt x="23740" y="53608"/>
                  </a:lnTo>
                  <a:lnTo>
                    <a:pt x="24837" y="51752"/>
                  </a:lnTo>
                  <a:lnTo>
                    <a:pt x="25635" y="49587"/>
                  </a:lnTo>
                  <a:lnTo>
                    <a:pt x="25935" y="47113"/>
                  </a:lnTo>
                  <a:lnTo>
                    <a:pt x="25635" y="44845"/>
                  </a:lnTo>
                  <a:lnTo>
                    <a:pt x="24837" y="42680"/>
                  </a:lnTo>
                  <a:lnTo>
                    <a:pt x="23740" y="40721"/>
                  </a:lnTo>
                  <a:lnTo>
                    <a:pt x="22044" y="39175"/>
                  </a:lnTo>
                  <a:lnTo>
                    <a:pt x="20149" y="37938"/>
                  </a:lnTo>
                  <a:lnTo>
                    <a:pt x="18054" y="37216"/>
                  </a:lnTo>
                  <a:lnTo>
                    <a:pt x="15561" y="36907"/>
                  </a:lnTo>
                  <a:lnTo>
                    <a:pt x="14364" y="37010"/>
                  </a:lnTo>
                  <a:lnTo>
                    <a:pt x="12967" y="37319"/>
                  </a:lnTo>
                  <a:lnTo>
                    <a:pt x="11571" y="37731"/>
                  </a:lnTo>
                  <a:lnTo>
                    <a:pt x="10074" y="38144"/>
                  </a:lnTo>
                  <a:lnTo>
                    <a:pt x="8778" y="38659"/>
                  </a:lnTo>
                  <a:lnTo>
                    <a:pt x="7780" y="39072"/>
                  </a:lnTo>
                  <a:lnTo>
                    <a:pt x="7082" y="39381"/>
                  </a:lnTo>
                  <a:lnTo>
                    <a:pt x="6783" y="39484"/>
                  </a:lnTo>
                  <a:lnTo>
                    <a:pt x="5187" y="39896"/>
                  </a:lnTo>
                  <a:lnTo>
                    <a:pt x="3890" y="40000"/>
                  </a:lnTo>
                  <a:lnTo>
                    <a:pt x="2693" y="39690"/>
                  </a:lnTo>
                  <a:lnTo>
                    <a:pt x="1695" y="38969"/>
                  </a:lnTo>
                  <a:lnTo>
                    <a:pt x="897" y="38041"/>
                  </a:lnTo>
                  <a:lnTo>
                    <a:pt x="399" y="36804"/>
                  </a:lnTo>
                  <a:lnTo>
                    <a:pt x="299" y="35154"/>
                  </a:lnTo>
                  <a:lnTo>
                    <a:pt x="498" y="7216"/>
                  </a:lnTo>
                  <a:lnTo>
                    <a:pt x="498" y="6597"/>
                  </a:lnTo>
                  <a:lnTo>
                    <a:pt x="498" y="5876"/>
                  </a:lnTo>
                  <a:lnTo>
                    <a:pt x="498" y="5360"/>
                  </a:lnTo>
                  <a:lnTo>
                    <a:pt x="299" y="0"/>
                  </a:lnTo>
                  <a:close/>
                </a:path>
              </a:pathLst>
            </a:custGeom>
            <a:grpFill/>
            <a:ln w="38100" cmpd="sng"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478813" y="6074818"/>
              <a:ext cx="3198091" cy="99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CSS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808339" y="8963759"/>
            <a:ext cx="3285283" cy="3285283"/>
            <a:chOff x="11851347" y="8362051"/>
            <a:chExt cx="4572000" cy="4572000"/>
          </a:xfrm>
          <a:solidFill>
            <a:srgbClr val="1487CD"/>
          </a:solidFill>
        </p:grpSpPr>
        <p:sp>
          <p:nvSpPr>
            <p:cNvPr id="19" name="Shape 219"/>
            <p:cNvSpPr/>
            <p:nvPr/>
          </p:nvSpPr>
          <p:spPr>
            <a:xfrm>
              <a:off x="11851347" y="8362051"/>
              <a:ext cx="4572000" cy="457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757" y="0"/>
                  </a:moveTo>
                  <a:lnTo>
                    <a:pt x="60898" y="0"/>
                  </a:lnTo>
                  <a:lnTo>
                    <a:pt x="62595" y="309"/>
                  </a:lnTo>
                  <a:lnTo>
                    <a:pt x="64093" y="1032"/>
                  </a:lnTo>
                  <a:lnTo>
                    <a:pt x="65091" y="1962"/>
                  </a:lnTo>
                  <a:lnTo>
                    <a:pt x="65590" y="3304"/>
                  </a:lnTo>
                  <a:lnTo>
                    <a:pt x="65590" y="4853"/>
                  </a:lnTo>
                  <a:lnTo>
                    <a:pt x="65091" y="6609"/>
                  </a:lnTo>
                  <a:lnTo>
                    <a:pt x="64991" y="6919"/>
                  </a:lnTo>
                  <a:lnTo>
                    <a:pt x="64692" y="7538"/>
                  </a:lnTo>
                  <a:lnTo>
                    <a:pt x="64292" y="8571"/>
                  </a:lnTo>
                  <a:lnTo>
                    <a:pt x="63893" y="9913"/>
                  </a:lnTo>
                  <a:lnTo>
                    <a:pt x="63394" y="11256"/>
                  </a:lnTo>
                  <a:lnTo>
                    <a:pt x="62895" y="12805"/>
                  </a:lnTo>
                  <a:lnTo>
                    <a:pt x="62595" y="14251"/>
                  </a:lnTo>
                  <a:lnTo>
                    <a:pt x="62495" y="15387"/>
                  </a:lnTo>
                  <a:lnTo>
                    <a:pt x="62795" y="17865"/>
                  </a:lnTo>
                  <a:lnTo>
                    <a:pt x="63594" y="20034"/>
                  </a:lnTo>
                  <a:lnTo>
                    <a:pt x="64792" y="21893"/>
                  </a:lnTo>
                  <a:lnTo>
                    <a:pt x="66389" y="23442"/>
                  </a:lnTo>
                  <a:lnTo>
                    <a:pt x="68286" y="24784"/>
                  </a:lnTo>
                  <a:lnTo>
                    <a:pt x="70482" y="25507"/>
                  </a:lnTo>
                  <a:lnTo>
                    <a:pt x="72778" y="25817"/>
                  </a:lnTo>
                  <a:lnTo>
                    <a:pt x="75274" y="25507"/>
                  </a:lnTo>
                  <a:lnTo>
                    <a:pt x="77371" y="24784"/>
                  </a:lnTo>
                  <a:lnTo>
                    <a:pt x="79267" y="23442"/>
                  </a:lnTo>
                  <a:lnTo>
                    <a:pt x="80965" y="21893"/>
                  </a:lnTo>
                  <a:lnTo>
                    <a:pt x="82063" y="20034"/>
                  </a:lnTo>
                  <a:lnTo>
                    <a:pt x="82861" y="17865"/>
                  </a:lnTo>
                  <a:lnTo>
                    <a:pt x="83161" y="15387"/>
                  </a:lnTo>
                  <a:lnTo>
                    <a:pt x="83061" y="14251"/>
                  </a:lnTo>
                  <a:lnTo>
                    <a:pt x="82762" y="12805"/>
                  </a:lnTo>
                  <a:lnTo>
                    <a:pt x="82362" y="11256"/>
                  </a:lnTo>
                  <a:lnTo>
                    <a:pt x="81863" y="9913"/>
                  </a:lnTo>
                  <a:lnTo>
                    <a:pt x="81364" y="8571"/>
                  </a:lnTo>
                  <a:lnTo>
                    <a:pt x="80965" y="7538"/>
                  </a:lnTo>
                  <a:lnTo>
                    <a:pt x="80665" y="6919"/>
                  </a:lnTo>
                  <a:lnTo>
                    <a:pt x="80565" y="6609"/>
                  </a:lnTo>
                  <a:lnTo>
                    <a:pt x="79966" y="4853"/>
                  </a:lnTo>
                  <a:lnTo>
                    <a:pt x="80166" y="3304"/>
                  </a:lnTo>
                  <a:lnTo>
                    <a:pt x="80665" y="1962"/>
                  </a:lnTo>
                  <a:lnTo>
                    <a:pt x="81663" y="1032"/>
                  </a:lnTo>
                  <a:lnTo>
                    <a:pt x="83061" y="309"/>
                  </a:lnTo>
                  <a:lnTo>
                    <a:pt x="84758" y="0"/>
                  </a:lnTo>
                  <a:lnTo>
                    <a:pt x="120000" y="0"/>
                  </a:lnTo>
                  <a:lnTo>
                    <a:pt x="120000" y="5679"/>
                  </a:lnTo>
                  <a:lnTo>
                    <a:pt x="119900" y="6506"/>
                  </a:lnTo>
                  <a:lnTo>
                    <a:pt x="119800" y="7228"/>
                  </a:lnTo>
                  <a:lnTo>
                    <a:pt x="119800" y="35111"/>
                  </a:lnTo>
                  <a:lnTo>
                    <a:pt x="119600" y="36970"/>
                  </a:lnTo>
                  <a:lnTo>
                    <a:pt x="118801" y="38416"/>
                  </a:lnTo>
                  <a:lnTo>
                    <a:pt x="117803" y="39345"/>
                  </a:lnTo>
                  <a:lnTo>
                    <a:pt x="116505" y="39862"/>
                  </a:lnTo>
                  <a:lnTo>
                    <a:pt x="115008" y="39965"/>
                  </a:lnTo>
                  <a:lnTo>
                    <a:pt x="113211" y="39449"/>
                  </a:lnTo>
                  <a:lnTo>
                    <a:pt x="112911" y="39345"/>
                  </a:lnTo>
                  <a:lnTo>
                    <a:pt x="112212" y="39036"/>
                  </a:lnTo>
                  <a:lnTo>
                    <a:pt x="111214" y="38623"/>
                  </a:lnTo>
                  <a:lnTo>
                    <a:pt x="109916" y="38209"/>
                  </a:lnTo>
                  <a:lnTo>
                    <a:pt x="108519" y="37693"/>
                  </a:lnTo>
                  <a:lnTo>
                    <a:pt x="107021" y="37280"/>
                  </a:lnTo>
                  <a:lnTo>
                    <a:pt x="105623" y="36970"/>
                  </a:lnTo>
                  <a:lnTo>
                    <a:pt x="104425" y="36867"/>
                  </a:lnTo>
                  <a:lnTo>
                    <a:pt x="102029" y="37177"/>
                  </a:lnTo>
                  <a:lnTo>
                    <a:pt x="99833" y="37900"/>
                  </a:lnTo>
                  <a:lnTo>
                    <a:pt x="97936" y="39139"/>
                  </a:lnTo>
                  <a:lnTo>
                    <a:pt x="96339" y="40688"/>
                  </a:lnTo>
                  <a:lnTo>
                    <a:pt x="95141" y="42650"/>
                  </a:lnTo>
                  <a:lnTo>
                    <a:pt x="94342" y="44819"/>
                  </a:lnTo>
                  <a:lnTo>
                    <a:pt x="94043" y="47091"/>
                  </a:lnTo>
                  <a:lnTo>
                    <a:pt x="94342" y="49569"/>
                  </a:lnTo>
                  <a:lnTo>
                    <a:pt x="95141" y="51738"/>
                  </a:lnTo>
                  <a:lnTo>
                    <a:pt x="96339" y="53700"/>
                  </a:lnTo>
                  <a:lnTo>
                    <a:pt x="97936" y="55249"/>
                  </a:lnTo>
                  <a:lnTo>
                    <a:pt x="99833" y="56488"/>
                  </a:lnTo>
                  <a:lnTo>
                    <a:pt x="102029" y="57211"/>
                  </a:lnTo>
                  <a:lnTo>
                    <a:pt x="104425" y="57521"/>
                  </a:lnTo>
                  <a:lnTo>
                    <a:pt x="105623" y="57418"/>
                  </a:lnTo>
                  <a:lnTo>
                    <a:pt x="107021" y="57108"/>
                  </a:lnTo>
                  <a:lnTo>
                    <a:pt x="108519" y="56695"/>
                  </a:lnTo>
                  <a:lnTo>
                    <a:pt x="109916" y="56179"/>
                  </a:lnTo>
                  <a:lnTo>
                    <a:pt x="111214" y="55765"/>
                  </a:lnTo>
                  <a:lnTo>
                    <a:pt x="112212" y="55352"/>
                  </a:lnTo>
                  <a:lnTo>
                    <a:pt x="112911" y="55043"/>
                  </a:lnTo>
                  <a:lnTo>
                    <a:pt x="113211" y="54939"/>
                  </a:lnTo>
                  <a:lnTo>
                    <a:pt x="114808" y="54526"/>
                  </a:lnTo>
                  <a:lnTo>
                    <a:pt x="116106" y="54423"/>
                  </a:lnTo>
                  <a:lnTo>
                    <a:pt x="117304" y="54733"/>
                  </a:lnTo>
                  <a:lnTo>
                    <a:pt x="118302" y="55352"/>
                  </a:lnTo>
                  <a:lnTo>
                    <a:pt x="119101" y="56385"/>
                  </a:lnTo>
                  <a:lnTo>
                    <a:pt x="119600" y="57624"/>
                  </a:lnTo>
                  <a:lnTo>
                    <a:pt x="119800" y="59277"/>
                  </a:lnTo>
                  <a:lnTo>
                    <a:pt x="119800" y="87160"/>
                  </a:lnTo>
                  <a:lnTo>
                    <a:pt x="119900" y="87882"/>
                  </a:lnTo>
                  <a:lnTo>
                    <a:pt x="120000" y="88709"/>
                  </a:lnTo>
                  <a:lnTo>
                    <a:pt x="120000" y="94285"/>
                  </a:lnTo>
                  <a:lnTo>
                    <a:pt x="112811" y="94285"/>
                  </a:lnTo>
                  <a:lnTo>
                    <a:pt x="112712" y="94285"/>
                  </a:lnTo>
                  <a:lnTo>
                    <a:pt x="84758" y="94285"/>
                  </a:lnTo>
                  <a:lnTo>
                    <a:pt x="83061" y="94492"/>
                  </a:lnTo>
                  <a:lnTo>
                    <a:pt x="81663" y="95215"/>
                  </a:lnTo>
                  <a:lnTo>
                    <a:pt x="80665" y="96247"/>
                  </a:lnTo>
                  <a:lnTo>
                    <a:pt x="80166" y="97590"/>
                  </a:lnTo>
                  <a:lnTo>
                    <a:pt x="79966" y="99036"/>
                  </a:lnTo>
                  <a:lnTo>
                    <a:pt x="80565" y="100895"/>
                  </a:lnTo>
                  <a:lnTo>
                    <a:pt x="80665" y="100895"/>
                  </a:lnTo>
                  <a:lnTo>
                    <a:pt x="80765" y="101308"/>
                  </a:lnTo>
                  <a:lnTo>
                    <a:pt x="81064" y="102134"/>
                  </a:lnTo>
                  <a:lnTo>
                    <a:pt x="81464" y="103166"/>
                  </a:lnTo>
                  <a:lnTo>
                    <a:pt x="81963" y="104406"/>
                  </a:lnTo>
                  <a:lnTo>
                    <a:pt x="82362" y="105748"/>
                  </a:lnTo>
                  <a:lnTo>
                    <a:pt x="82762" y="107194"/>
                  </a:lnTo>
                  <a:lnTo>
                    <a:pt x="83061" y="108537"/>
                  </a:lnTo>
                  <a:lnTo>
                    <a:pt x="83161" y="109672"/>
                  </a:lnTo>
                  <a:lnTo>
                    <a:pt x="82961" y="111531"/>
                  </a:lnTo>
                  <a:lnTo>
                    <a:pt x="82462" y="113493"/>
                  </a:lnTo>
                  <a:lnTo>
                    <a:pt x="81663" y="115043"/>
                  </a:lnTo>
                  <a:lnTo>
                    <a:pt x="81364" y="115456"/>
                  </a:lnTo>
                  <a:lnTo>
                    <a:pt x="80166" y="117005"/>
                  </a:lnTo>
                  <a:lnTo>
                    <a:pt x="78569" y="118347"/>
                  </a:lnTo>
                  <a:lnTo>
                    <a:pt x="76871" y="119277"/>
                  </a:lnTo>
                  <a:lnTo>
                    <a:pt x="74975" y="119793"/>
                  </a:lnTo>
                  <a:lnTo>
                    <a:pt x="72778" y="120000"/>
                  </a:lnTo>
                  <a:lnTo>
                    <a:pt x="70782" y="119793"/>
                  </a:lnTo>
                  <a:lnTo>
                    <a:pt x="68785" y="119277"/>
                  </a:lnTo>
                  <a:lnTo>
                    <a:pt x="67088" y="118347"/>
                  </a:lnTo>
                  <a:lnTo>
                    <a:pt x="65590" y="117005"/>
                  </a:lnTo>
                  <a:lnTo>
                    <a:pt x="64292" y="115456"/>
                  </a:lnTo>
                  <a:lnTo>
                    <a:pt x="64093" y="115043"/>
                  </a:lnTo>
                  <a:lnTo>
                    <a:pt x="63194" y="113493"/>
                  </a:lnTo>
                  <a:lnTo>
                    <a:pt x="62695" y="111531"/>
                  </a:lnTo>
                  <a:lnTo>
                    <a:pt x="62495" y="109672"/>
                  </a:lnTo>
                  <a:lnTo>
                    <a:pt x="62595" y="108537"/>
                  </a:lnTo>
                  <a:lnTo>
                    <a:pt x="62895" y="107194"/>
                  </a:lnTo>
                  <a:lnTo>
                    <a:pt x="63394" y="105748"/>
                  </a:lnTo>
                  <a:lnTo>
                    <a:pt x="63793" y="104406"/>
                  </a:lnTo>
                  <a:lnTo>
                    <a:pt x="64193" y="103166"/>
                  </a:lnTo>
                  <a:lnTo>
                    <a:pt x="64692" y="102134"/>
                  </a:lnTo>
                  <a:lnTo>
                    <a:pt x="64991" y="101308"/>
                  </a:lnTo>
                  <a:lnTo>
                    <a:pt x="65091" y="100895"/>
                  </a:lnTo>
                  <a:lnTo>
                    <a:pt x="65191" y="100895"/>
                  </a:lnTo>
                  <a:lnTo>
                    <a:pt x="65590" y="99036"/>
                  </a:lnTo>
                  <a:lnTo>
                    <a:pt x="65590" y="97590"/>
                  </a:lnTo>
                  <a:lnTo>
                    <a:pt x="65091" y="96247"/>
                  </a:lnTo>
                  <a:lnTo>
                    <a:pt x="64093" y="95215"/>
                  </a:lnTo>
                  <a:lnTo>
                    <a:pt x="62595" y="94492"/>
                  </a:lnTo>
                  <a:lnTo>
                    <a:pt x="60798" y="94285"/>
                  </a:lnTo>
                  <a:lnTo>
                    <a:pt x="32845" y="94285"/>
                  </a:lnTo>
                  <a:lnTo>
                    <a:pt x="32845" y="94285"/>
                  </a:lnTo>
                  <a:lnTo>
                    <a:pt x="25757" y="94285"/>
                  </a:lnTo>
                  <a:lnTo>
                    <a:pt x="25757" y="59277"/>
                  </a:lnTo>
                  <a:lnTo>
                    <a:pt x="25557" y="57624"/>
                  </a:lnTo>
                  <a:lnTo>
                    <a:pt x="25158" y="56385"/>
                  </a:lnTo>
                  <a:lnTo>
                    <a:pt x="24359" y="55352"/>
                  </a:lnTo>
                  <a:lnTo>
                    <a:pt x="23261" y="54733"/>
                  </a:lnTo>
                  <a:lnTo>
                    <a:pt x="22063" y="54423"/>
                  </a:lnTo>
                  <a:lnTo>
                    <a:pt x="20765" y="54526"/>
                  </a:lnTo>
                  <a:lnTo>
                    <a:pt x="19267" y="54939"/>
                  </a:lnTo>
                  <a:lnTo>
                    <a:pt x="18968" y="55043"/>
                  </a:lnTo>
                  <a:lnTo>
                    <a:pt x="18169" y="55352"/>
                  </a:lnTo>
                  <a:lnTo>
                    <a:pt x="17171" y="55765"/>
                  </a:lnTo>
                  <a:lnTo>
                    <a:pt x="15873" y="56179"/>
                  </a:lnTo>
                  <a:lnTo>
                    <a:pt x="14475" y="56695"/>
                  </a:lnTo>
                  <a:lnTo>
                    <a:pt x="13078" y="57108"/>
                  </a:lnTo>
                  <a:lnTo>
                    <a:pt x="11580" y="57418"/>
                  </a:lnTo>
                  <a:lnTo>
                    <a:pt x="10382" y="57521"/>
                  </a:lnTo>
                  <a:lnTo>
                    <a:pt x="8086" y="57211"/>
                  </a:lnTo>
                  <a:lnTo>
                    <a:pt x="5790" y="56488"/>
                  </a:lnTo>
                  <a:lnTo>
                    <a:pt x="3893" y="55249"/>
                  </a:lnTo>
                  <a:lnTo>
                    <a:pt x="2396" y="53700"/>
                  </a:lnTo>
                  <a:lnTo>
                    <a:pt x="1098" y="51738"/>
                  </a:lnTo>
                  <a:lnTo>
                    <a:pt x="299" y="49569"/>
                  </a:lnTo>
                  <a:lnTo>
                    <a:pt x="0" y="47091"/>
                  </a:lnTo>
                  <a:lnTo>
                    <a:pt x="299" y="44819"/>
                  </a:lnTo>
                  <a:lnTo>
                    <a:pt x="1098" y="42650"/>
                  </a:lnTo>
                  <a:lnTo>
                    <a:pt x="2396" y="40688"/>
                  </a:lnTo>
                  <a:lnTo>
                    <a:pt x="3893" y="39139"/>
                  </a:lnTo>
                  <a:lnTo>
                    <a:pt x="5790" y="37900"/>
                  </a:lnTo>
                  <a:lnTo>
                    <a:pt x="8086" y="37177"/>
                  </a:lnTo>
                  <a:lnTo>
                    <a:pt x="10382" y="36867"/>
                  </a:lnTo>
                  <a:lnTo>
                    <a:pt x="11580" y="36970"/>
                  </a:lnTo>
                  <a:lnTo>
                    <a:pt x="13078" y="37280"/>
                  </a:lnTo>
                  <a:lnTo>
                    <a:pt x="14475" y="37693"/>
                  </a:lnTo>
                  <a:lnTo>
                    <a:pt x="15873" y="38209"/>
                  </a:lnTo>
                  <a:lnTo>
                    <a:pt x="17171" y="38623"/>
                  </a:lnTo>
                  <a:lnTo>
                    <a:pt x="18169" y="39036"/>
                  </a:lnTo>
                  <a:lnTo>
                    <a:pt x="18968" y="39345"/>
                  </a:lnTo>
                  <a:lnTo>
                    <a:pt x="19267" y="39449"/>
                  </a:lnTo>
                  <a:lnTo>
                    <a:pt x="20965" y="39965"/>
                  </a:lnTo>
                  <a:lnTo>
                    <a:pt x="22462" y="39862"/>
                  </a:lnTo>
                  <a:lnTo>
                    <a:pt x="23760" y="39345"/>
                  </a:lnTo>
                  <a:lnTo>
                    <a:pt x="24858" y="38416"/>
                  </a:lnTo>
                  <a:lnTo>
                    <a:pt x="25557" y="36970"/>
                  </a:lnTo>
                  <a:lnTo>
                    <a:pt x="25757" y="35111"/>
                  </a:lnTo>
                  <a:lnTo>
                    <a:pt x="25757" y="0"/>
                  </a:lnTo>
                  <a:close/>
                </a:path>
              </a:pathLst>
            </a:custGeom>
            <a:grpFill/>
            <a:ln w="38100" cmpd="sng">
              <a:solidFill>
                <a:schemeClr val="tx1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672651" y="9664532"/>
              <a:ext cx="3189145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Apex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08339" y="3809259"/>
            <a:ext cx="3285283" cy="3285283"/>
            <a:chOff x="8256849" y="7381296"/>
            <a:chExt cx="4572000" cy="4572000"/>
          </a:xfrm>
          <a:solidFill>
            <a:srgbClr val="1487CD"/>
          </a:solidFill>
        </p:grpSpPr>
        <p:sp>
          <p:nvSpPr>
            <p:cNvPr id="22" name="Shape 218"/>
            <p:cNvSpPr/>
            <p:nvPr/>
          </p:nvSpPr>
          <p:spPr>
            <a:xfrm>
              <a:off x="8256849" y="7381296"/>
              <a:ext cx="4572000" cy="457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817" y="0"/>
                  </a:moveTo>
                  <a:lnTo>
                    <a:pt x="75311" y="206"/>
                  </a:lnTo>
                  <a:lnTo>
                    <a:pt x="77406" y="1031"/>
                  </a:lnTo>
                  <a:lnTo>
                    <a:pt x="79301" y="2166"/>
                  </a:lnTo>
                  <a:lnTo>
                    <a:pt x="80997" y="3817"/>
                  </a:lnTo>
                  <a:lnTo>
                    <a:pt x="82194" y="5778"/>
                  </a:lnTo>
                  <a:lnTo>
                    <a:pt x="82892" y="7841"/>
                  </a:lnTo>
                  <a:lnTo>
                    <a:pt x="83192" y="10318"/>
                  </a:lnTo>
                  <a:lnTo>
                    <a:pt x="83092" y="11556"/>
                  </a:lnTo>
                  <a:lnTo>
                    <a:pt x="82793" y="12897"/>
                  </a:lnTo>
                  <a:lnTo>
                    <a:pt x="82394" y="14342"/>
                  </a:lnTo>
                  <a:lnTo>
                    <a:pt x="81895" y="15889"/>
                  </a:lnTo>
                  <a:lnTo>
                    <a:pt x="81496" y="17128"/>
                  </a:lnTo>
                  <a:lnTo>
                    <a:pt x="81097" y="18159"/>
                  </a:lnTo>
                  <a:lnTo>
                    <a:pt x="80798" y="18882"/>
                  </a:lnTo>
                  <a:lnTo>
                    <a:pt x="80698" y="19088"/>
                  </a:lnTo>
                  <a:lnTo>
                    <a:pt x="80199" y="20945"/>
                  </a:lnTo>
                  <a:lnTo>
                    <a:pt x="80199" y="22493"/>
                  </a:lnTo>
                  <a:lnTo>
                    <a:pt x="80698" y="23731"/>
                  </a:lnTo>
                  <a:lnTo>
                    <a:pt x="81695" y="24763"/>
                  </a:lnTo>
                  <a:lnTo>
                    <a:pt x="83092" y="25382"/>
                  </a:lnTo>
                  <a:lnTo>
                    <a:pt x="84887" y="25692"/>
                  </a:lnTo>
                  <a:lnTo>
                    <a:pt x="120000" y="25692"/>
                  </a:lnTo>
                  <a:lnTo>
                    <a:pt x="120000" y="60773"/>
                  </a:lnTo>
                  <a:lnTo>
                    <a:pt x="119800" y="62631"/>
                  </a:lnTo>
                  <a:lnTo>
                    <a:pt x="119201" y="64075"/>
                  </a:lnTo>
                  <a:lnTo>
                    <a:pt x="118104" y="65004"/>
                  </a:lnTo>
                  <a:lnTo>
                    <a:pt x="116807" y="65520"/>
                  </a:lnTo>
                  <a:lnTo>
                    <a:pt x="115211" y="65623"/>
                  </a:lnTo>
                  <a:lnTo>
                    <a:pt x="113416" y="65107"/>
                  </a:lnTo>
                  <a:lnTo>
                    <a:pt x="113216" y="65004"/>
                  </a:lnTo>
                  <a:lnTo>
                    <a:pt x="112518" y="64694"/>
                  </a:lnTo>
                  <a:lnTo>
                    <a:pt x="111421" y="64282"/>
                  </a:lnTo>
                  <a:lnTo>
                    <a:pt x="110124" y="63869"/>
                  </a:lnTo>
                  <a:lnTo>
                    <a:pt x="108728" y="63353"/>
                  </a:lnTo>
                  <a:lnTo>
                    <a:pt x="107231" y="62940"/>
                  </a:lnTo>
                  <a:lnTo>
                    <a:pt x="105835" y="62631"/>
                  </a:lnTo>
                  <a:lnTo>
                    <a:pt x="104638" y="62527"/>
                  </a:lnTo>
                  <a:lnTo>
                    <a:pt x="102244" y="62837"/>
                  </a:lnTo>
                  <a:lnTo>
                    <a:pt x="100049" y="63559"/>
                  </a:lnTo>
                  <a:lnTo>
                    <a:pt x="98154" y="64797"/>
                  </a:lnTo>
                  <a:lnTo>
                    <a:pt x="96558" y="66345"/>
                  </a:lnTo>
                  <a:lnTo>
                    <a:pt x="95361" y="68306"/>
                  </a:lnTo>
                  <a:lnTo>
                    <a:pt x="94563" y="70472"/>
                  </a:lnTo>
                  <a:lnTo>
                    <a:pt x="94264" y="72846"/>
                  </a:lnTo>
                  <a:lnTo>
                    <a:pt x="94563" y="75219"/>
                  </a:lnTo>
                  <a:lnTo>
                    <a:pt x="95361" y="77386"/>
                  </a:lnTo>
                  <a:lnTo>
                    <a:pt x="96558" y="79243"/>
                  </a:lnTo>
                  <a:lnTo>
                    <a:pt x="98154" y="80894"/>
                  </a:lnTo>
                  <a:lnTo>
                    <a:pt x="100049" y="82132"/>
                  </a:lnTo>
                  <a:lnTo>
                    <a:pt x="102244" y="82854"/>
                  </a:lnTo>
                  <a:lnTo>
                    <a:pt x="104638" y="83164"/>
                  </a:lnTo>
                  <a:lnTo>
                    <a:pt x="105835" y="83061"/>
                  </a:lnTo>
                  <a:lnTo>
                    <a:pt x="107132" y="82957"/>
                  </a:lnTo>
                  <a:lnTo>
                    <a:pt x="108528" y="82648"/>
                  </a:lnTo>
                  <a:lnTo>
                    <a:pt x="109925" y="82441"/>
                  </a:lnTo>
                  <a:lnTo>
                    <a:pt x="111022" y="82132"/>
                  </a:lnTo>
                  <a:lnTo>
                    <a:pt x="112019" y="81926"/>
                  </a:lnTo>
                  <a:lnTo>
                    <a:pt x="112618" y="81719"/>
                  </a:lnTo>
                  <a:lnTo>
                    <a:pt x="112817" y="81616"/>
                  </a:lnTo>
                  <a:lnTo>
                    <a:pt x="114413" y="81100"/>
                  </a:lnTo>
                  <a:lnTo>
                    <a:pt x="115910" y="80894"/>
                  </a:lnTo>
                  <a:lnTo>
                    <a:pt x="117206" y="80997"/>
                  </a:lnTo>
                  <a:lnTo>
                    <a:pt x="118304" y="81410"/>
                  </a:lnTo>
                  <a:lnTo>
                    <a:pt x="119301" y="82235"/>
                  </a:lnTo>
                  <a:lnTo>
                    <a:pt x="119800" y="83370"/>
                  </a:lnTo>
                  <a:lnTo>
                    <a:pt x="120000" y="84815"/>
                  </a:lnTo>
                  <a:lnTo>
                    <a:pt x="120000" y="120000"/>
                  </a:lnTo>
                  <a:lnTo>
                    <a:pt x="114413" y="120000"/>
                  </a:lnTo>
                  <a:lnTo>
                    <a:pt x="113715" y="119896"/>
                  </a:lnTo>
                  <a:lnTo>
                    <a:pt x="112817" y="119793"/>
                  </a:lnTo>
                  <a:lnTo>
                    <a:pt x="84887" y="119793"/>
                  </a:lnTo>
                  <a:lnTo>
                    <a:pt x="83092" y="119587"/>
                  </a:lnTo>
                  <a:lnTo>
                    <a:pt x="81695" y="118968"/>
                  </a:lnTo>
                  <a:lnTo>
                    <a:pt x="80698" y="117936"/>
                  </a:lnTo>
                  <a:lnTo>
                    <a:pt x="80199" y="116595"/>
                  </a:lnTo>
                  <a:lnTo>
                    <a:pt x="80199" y="114944"/>
                  </a:lnTo>
                  <a:lnTo>
                    <a:pt x="80698" y="113293"/>
                  </a:lnTo>
                  <a:lnTo>
                    <a:pt x="80798" y="112983"/>
                  </a:lnTo>
                  <a:lnTo>
                    <a:pt x="81097" y="112364"/>
                  </a:lnTo>
                  <a:lnTo>
                    <a:pt x="81496" y="111332"/>
                  </a:lnTo>
                  <a:lnTo>
                    <a:pt x="81895" y="109991"/>
                  </a:lnTo>
                  <a:lnTo>
                    <a:pt x="82394" y="108546"/>
                  </a:lnTo>
                  <a:lnTo>
                    <a:pt x="82793" y="107102"/>
                  </a:lnTo>
                  <a:lnTo>
                    <a:pt x="83092" y="105657"/>
                  </a:lnTo>
                  <a:lnTo>
                    <a:pt x="83192" y="104522"/>
                  </a:lnTo>
                  <a:lnTo>
                    <a:pt x="82892" y="102046"/>
                  </a:lnTo>
                  <a:lnTo>
                    <a:pt x="82194" y="99879"/>
                  </a:lnTo>
                  <a:lnTo>
                    <a:pt x="80997" y="98022"/>
                  </a:lnTo>
                  <a:lnTo>
                    <a:pt x="79301" y="96371"/>
                  </a:lnTo>
                  <a:lnTo>
                    <a:pt x="77406" y="95133"/>
                  </a:lnTo>
                  <a:lnTo>
                    <a:pt x="75311" y="94411"/>
                  </a:lnTo>
                  <a:lnTo>
                    <a:pt x="72817" y="94101"/>
                  </a:lnTo>
                  <a:lnTo>
                    <a:pt x="70523" y="94411"/>
                  </a:lnTo>
                  <a:lnTo>
                    <a:pt x="68329" y="95133"/>
                  </a:lnTo>
                  <a:lnTo>
                    <a:pt x="66433" y="96371"/>
                  </a:lnTo>
                  <a:lnTo>
                    <a:pt x="64837" y="98022"/>
                  </a:lnTo>
                  <a:lnTo>
                    <a:pt x="63640" y="99879"/>
                  </a:lnTo>
                  <a:lnTo>
                    <a:pt x="62842" y="102046"/>
                  </a:lnTo>
                  <a:lnTo>
                    <a:pt x="62543" y="104522"/>
                  </a:lnTo>
                  <a:lnTo>
                    <a:pt x="62643" y="105657"/>
                  </a:lnTo>
                  <a:lnTo>
                    <a:pt x="62942" y="107102"/>
                  </a:lnTo>
                  <a:lnTo>
                    <a:pt x="63441" y="108546"/>
                  </a:lnTo>
                  <a:lnTo>
                    <a:pt x="63940" y="109991"/>
                  </a:lnTo>
                  <a:lnTo>
                    <a:pt x="64339" y="111332"/>
                  </a:lnTo>
                  <a:lnTo>
                    <a:pt x="64738" y="112364"/>
                  </a:lnTo>
                  <a:lnTo>
                    <a:pt x="65037" y="112983"/>
                  </a:lnTo>
                  <a:lnTo>
                    <a:pt x="65137" y="113293"/>
                  </a:lnTo>
                  <a:lnTo>
                    <a:pt x="65635" y="114944"/>
                  </a:lnTo>
                  <a:lnTo>
                    <a:pt x="65635" y="116595"/>
                  </a:lnTo>
                  <a:lnTo>
                    <a:pt x="65137" y="117936"/>
                  </a:lnTo>
                  <a:lnTo>
                    <a:pt x="64139" y="118968"/>
                  </a:lnTo>
                  <a:lnTo>
                    <a:pt x="62643" y="119587"/>
                  </a:lnTo>
                  <a:lnTo>
                    <a:pt x="60847" y="119793"/>
                  </a:lnTo>
                  <a:lnTo>
                    <a:pt x="32917" y="119793"/>
                  </a:lnTo>
                  <a:lnTo>
                    <a:pt x="32119" y="119896"/>
                  </a:lnTo>
                  <a:lnTo>
                    <a:pt x="31421" y="120000"/>
                  </a:lnTo>
                  <a:lnTo>
                    <a:pt x="25735" y="120000"/>
                  </a:lnTo>
                  <a:lnTo>
                    <a:pt x="25735" y="84815"/>
                  </a:lnTo>
                  <a:lnTo>
                    <a:pt x="25536" y="83061"/>
                  </a:lnTo>
                  <a:lnTo>
                    <a:pt x="24937" y="81719"/>
                  </a:lnTo>
                  <a:lnTo>
                    <a:pt x="23840" y="80687"/>
                  </a:lnTo>
                  <a:lnTo>
                    <a:pt x="22543" y="80171"/>
                  </a:lnTo>
                  <a:lnTo>
                    <a:pt x="20947" y="80068"/>
                  </a:lnTo>
                  <a:lnTo>
                    <a:pt x="19251" y="80584"/>
                  </a:lnTo>
                  <a:lnTo>
                    <a:pt x="19251" y="80584"/>
                  </a:lnTo>
                  <a:lnTo>
                    <a:pt x="18852" y="80791"/>
                  </a:lnTo>
                  <a:lnTo>
                    <a:pt x="17955" y="81100"/>
                  </a:lnTo>
                  <a:lnTo>
                    <a:pt x="16957" y="81513"/>
                  </a:lnTo>
                  <a:lnTo>
                    <a:pt x="15660" y="81926"/>
                  </a:lnTo>
                  <a:lnTo>
                    <a:pt x="14264" y="82441"/>
                  </a:lnTo>
                  <a:lnTo>
                    <a:pt x="12867" y="82751"/>
                  </a:lnTo>
                  <a:lnTo>
                    <a:pt x="11571" y="83061"/>
                  </a:lnTo>
                  <a:lnTo>
                    <a:pt x="10374" y="83164"/>
                  </a:lnTo>
                  <a:lnTo>
                    <a:pt x="8478" y="82957"/>
                  </a:lnTo>
                  <a:lnTo>
                    <a:pt x="6583" y="82441"/>
                  </a:lnTo>
                  <a:lnTo>
                    <a:pt x="4987" y="81719"/>
                  </a:lnTo>
                  <a:lnTo>
                    <a:pt x="4588" y="81410"/>
                  </a:lnTo>
                  <a:lnTo>
                    <a:pt x="3092" y="80171"/>
                  </a:lnTo>
                  <a:lnTo>
                    <a:pt x="1895" y="78624"/>
                  </a:lnTo>
                  <a:lnTo>
                    <a:pt x="798" y="76870"/>
                  </a:lnTo>
                  <a:lnTo>
                    <a:pt x="199" y="74909"/>
                  </a:lnTo>
                  <a:lnTo>
                    <a:pt x="0" y="72846"/>
                  </a:lnTo>
                  <a:lnTo>
                    <a:pt x="199" y="70782"/>
                  </a:lnTo>
                  <a:lnTo>
                    <a:pt x="798" y="68822"/>
                  </a:lnTo>
                  <a:lnTo>
                    <a:pt x="1895" y="67067"/>
                  </a:lnTo>
                  <a:lnTo>
                    <a:pt x="3092" y="65520"/>
                  </a:lnTo>
                  <a:lnTo>
                    <a:pt x="4588" y="64282"/>
                  </a:lnTo>
                  <a:lnTo>
                    <a:pt x="4987" y="64075"/>
                  </a:lnTo>
                  <a:lnTo>
                    <a:pt x="6583" y="63250"/>
                  </a:lnTo>
                  <a:lnTo>
                    <a:pt x="8478" y="62734"/>
                  </a:lnTo>
                  <a:lnTo>
                    <a:pt x="10374" y="62527"/>
                  </a:lnTo>
                  <a:lnTo>
                    <a:pt x="11571" y="62631"/>
                  </a:lnTo>
                  <a:lnTo>
                    <a:pt x="12867" y="62940"/>
                  </a:lnTo>
                  <a:lnTo>
                    <a:pt x="14264" y="63353"/>
                  </a:lnTo>
                  <a:lnTo>
                    <a:pt x="15660" y="63766"/>
                  </a:lnTo>
                  <a:lnTo>
                    <a:pt x="16957" y="64178"/>
                  </a:lnTo>
                  <a:lnTo>
                    <a:pt x="17955" y="64591"/>
                  </a:lnTo>
                  <a:lnTo>
                    <a:pt x="18852" y="64901"/>
                  </a:lnTo>
                  <a:lnTo>
                    <a:pt x="19251" y="65107"/>
                  </a:lnTo>
                  <a:lnTo>
                    <a:pt x="19251" y="65107"/>
                  </a:lnTo>
                  <a:lnTo>
                    <a:pt x="20947" y="65623"/>
                  </a:lnTo>
                  <a:lnTo>
                    <a:pt x="22543" y="65520"/>
                  </a:lnTo>
                  <a:lnTo>
                    <a:pt x="23840" y="65004"/>
                  </a:lnTo>
                  <a:lnTo>
                    <a:pt x="24937" y="64075"/>
                  </a:lnTo>
                  <a:lnTo>
                    <a:pt x="25536" y="62631"/>
                  </a:lnTo>
                  <a:lnTo>
                    <a:pt x="25735" y="60773"/>
                  </a:lnTo>
                  <a:lnTo>
                    <a:pt x="25735" y="25692"/>
                  </a:lnTo>
                  <a:lnTo>
                    <a:pt x="60847" y="25692"/>
                  </a:lnTo>
                  <a:lnTo>
                    <a:pt x="62643" y="25382"/>
                  </a:lnTo>
                  <a:lnTo>
                    <a:pt x="64139" y="24763"/>
                  </a:lnTo>
                  <a:lnTo>
                    <a:pt x="65137" y="23731"/>
                  </a:lnTo>
                  <a:lnTo>
                    <a:pt x="65635" y="22493"/>
                  </a:lnTo>
                  <a:lnTo>
                    <a:pt x="65635" y="20945"/>
                  </a:lnTo>
                  <a:lnTo>
                    <a:pt x="65137" y="19088"/>
                  </a:lnTo>
                  <a:lnTo>
                    <a:pt x="65037" y="18882"/>
                  </a:lnTo>
                  <a:lnTo>
                    <a:pt x="64738" y="18159"/>
                  </a:lnTo>
                  <a:lnTo>
                    <a:pt x="64339" y="17128"/>
                  </a:lnTo>
                  <a:lnTo>
                    <a:pt x="63940" y="15889"/>
                  </a:lnTo>
                  <a:lnTo>
                    <a:pt x="63441" y="14342"/>
                  </a:lnTo>
                  <a:lnTo>
                    <a:pt x="62942" y="12897"/>
                  </a:lnTo>
                  <a:lnTo>
                    <a:pt x="62643" y="11556"/>
                  </a:lnTo>
                  <a:lnTo>
                    <a:pt x="62543" y="10318"/>
                  </a:lnTo>
                  <a:lnTo>
                    <a:pt x="62842" y="7841"/>
                  </a:lnTo>
                  <a:lnTo>
                    <a:pt x="63640" y="5778"/>
                  </a:lnTo>
                  <a:lnTo>
                    <a:pt x="64837" y="3817"/>
                  </a:lnTo>
                  <a:lnTo>
                    <a:pt x="66433" y="2166"/>
                  </a:lnTo>
                  <a:lnTo>
                    <a:pt x="68329" y="1031"/>
                  </a:lnTo>
                  <a:lnTo>
                    <a:pt x="70523" y="206"/>
                  </a:lnTo>
                  <a:lnTo>
                    <a:pt x="72817" y="0"/>
                  </a:lnTo>
                  <a:close/>
                </a:path>
              </a:pathLst>
            </a:custGeom>
            <a:grpFill/>
            <a:ln w="38100" cmpd="sng">
              <a:solidFill>
                <a:schemeClr val="tx1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78153" y="9664531"/>
              <a:ext cx="3197164" cy="999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rPr>
                <a:t>JS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520648" y="5215575"/>
            <a:ext cx="6738702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1: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XML </a:t>
            </a:r>
            <a:r>
              <a:rPr lang="en-US" sz="4000" dirty="0"/>
              <a:t>Component Definition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648" y="9612950"/>
            <a:ext cx="5001314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2: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Styling </a:t>
            </a:r>
            <a:r>
              <a:rPr lang="en-US" sz="4000" dirty="0"/>
              <a:t>Components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476898" y="5215575"/>
            <a:ext cx="5993949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</a:t>
            </a:r>
            <a:r>
              <a:rPr lang="en-US" sz="4000" dirty="0" smtClean="0"/>
              <a:t>3: </a:t>
            </a:r>
            <a:br>
              <a:rPr lang="en-US" sz="4000" dirty="0" smtClean="0"/>
            </a:br>
            <a:r>
              <a:rPr lang="en-US" sz="4000" dirty="0" smtClean="0"/>
              <a:t>JS Controller and Helper</a:t>
            </a:r>
            <a:endParaRPr lang="en-US" sz="4000" dirty="0"/>
          </a:p>
        </p:txBody>
      </p:sp>
      <p:sp>
        <p:nvSpPr>
          <p:cNvPr id="25" name="Rectangle 24"/>
          <p:cNvSpPr/>
          <p:nvPr/>
        </p:nvSpPr>
        <p:spPr>
          <a:xfrm>
            <a:off x="16476898" y="9612950"/>
            <a:ext cx="3942105" cy="1210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000" dirty="0"/>
              <a:t>Section </a:t>
            </a:r>
            <a:r>
              <a:rPr lang="en-US" sz="4000" dirty="0" smtClean="0"/>
              <a:t>4: </a:t>
            </a:r>
            <a:br>
              <a:rPr lang="en-US" sz="4000" dirty="0" smtClean="0"/>
            </a:br>
            <a:r>
              <a:rPr lang="en-US" sz="4000" dirty="0" smtClean="0"/>
              <a:t>Apex Controller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70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Lightning Events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Declared as a bundle, like a component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One XML file named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&lt;event&gt;.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evt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Can declare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attributes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Two types: 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b="1" dirty="0">
                <a:solidFill>
                  <a:srgbClr val="DCDEE0"/>
                </a:solidFill>
                <a:latin typeface="Salesforce Sans"/>
                <a:cs typeface="Salesforce Sans"/>
              </a:rPr>
              <a:t>Application events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: global broadcast, don’t use them (no scope)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b="1" dirty="0">
                <a:solidFill>
                  <a:srgbClr val="DCDEE0"/>
                </a:solidFill>
                <a:latin typeface="Salesforce Sans"/>
                <a:cs typeface="Salesforce Sans"/>
              </a:rPr>
              <a:t>Component events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: bubble like DOM events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Caution (2016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/06, will change)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: 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>
                <a:solidFill>
                  <a:srgbClr val="DCDEE0"/>
                </a:solidFill>
                <a:latin typeface="Salesforce Sans"/>
                <a:cs typeface="Salesforce Sans"/>
              </a:rPr>
              <a:t>components events don’t bubble inside component body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>
                <a:solidFill>
                  <a:srgbClr val="DCDEE0"/>
                </a:solidFill>
                <a:latin typeface="Salesforce Sans"/>
                <a:cs typeface="Salesforce Sans"/>
              </a:rPr>
              <a:t>they jump to the components that declare the attributes</a:t>
            </a:r>
          </a:p>
          <a:p>
            <a:pPr marL="1447800" lvl="2" indent="-685800">
              <a:buFont typeface="Arial"/>
              <a:buChar char="•"/>
            </a:pPr>
            <a:r>
              <a:rPr lang="en-US" sz="4800" dirty="0">
                <a:solidFill>
                  <a:srgbClr val="DCDEE0"/>
                </a:solidFill>
                <a:latin typeface="Salesforce Sans"/>
                <a:cs typeface="Salesforce Sans"/>
              </a:rPr>
              <a:t>If you can’t write a component that will be used as a wrapper to catch events in another component (as you can do with DOM events).</a:t>
            </a:r>
          </a:p>
        </p:txBody>
      </p:sp>
    </p:spTree>
    <p:extLst>
      <p:ext uri="{BB962C8B-B14F-4D97-AF65-F5344CB8AC3E}">
        <p14:creationId xmlns:p14="http://schemas.microsoft.com/office/powerpoint/2010/main" val="6572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Component </a:t>
            </a:r>
            <a:r>
              <a:rPr lang="en-US" dirty="0" err="1" smtClean="0"/>
              <a:t>Init</a:t>
            </a:r>
            <a:r>
              <a:rPr lang="en-US" dirty="0" smtClean="0"/>
              <a:t> and Attribute Change Handlers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Declared in the component XML: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aura:handler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name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=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init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value="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{!this}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"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action="&lt;action&gt;"/&gt;</a:t>
            </a:r>
            <a:endParaRPr lang="en-US" sz="4000" dirty="0">
              <a:solidFill>
                <a:srgbClr val="DCDEE0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aura:handler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name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="change"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value="{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!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v.value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}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 action="&lt;action&gt;"/&gt;</a:t>
            </a:r>
            <a:endParaRPr lang="en-US" sz="4000" dirty="0">
              <a:solidFill>
                <a:srgbClr val="DCDEE0"/>
              </a:solidFill>
              <a:latin typeface="Courier"/>
              <a:cs typeface="Courier"/>
            </a:endParaRPr>
          </a:p>
          <a:p>
            <a:pPr marL="685800" lvl="1" indent="-685800">
              <a:buFont typeface="Arial"/>
              <a:buChar char="•"/>
            </a:pPr>
            <a:r>
              <a:rPr lang="en-US" sz="4800" dirty="0" smtClean="0">
                <a:solidFill>
                  <a:srgbClr val="DCDEE0"/>
                </a:solidFill>
              </a:rPr>
              <a:t>Typically used to:</a:t>
            </a:r>
          </a:p>
          <a:p>
            <a:pPr marL="1828800" lvl="3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Fetch data before a component is created.</a:t>
            </a:r>
          </a:p>
          <a:p>
            <a:pPr marL="1828800" lvl="3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R</a:t>
            </a:r>
            <a:r>
              <a:rPr lang="en-US" sz="4000" dirty="0" smtClean="0">
                <a:solidFill>
                  <a:srgbClr val="DCDEE0"/>
                </a:solidFill>
              </a:rPr>
              <a:t>espond to value change with equations not possible in expression language.</a:t>
            </a:r>
          </a:p>
          <a:p>
            <a:pPr marL="685800" lvl="1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Component Methods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Public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interface for controller actions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Declared in the component XML: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aura:method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name="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&lt;name&gt;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action=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&lt;action&gt;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"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/&gt;</a:t>
            </a:r>
            <a:endParaRPr lang="en-US" sz="4000" dirty="0" smtClean="0">
              <a:solidFill>
                <a:srgbClr val="DCDEE0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Assign a public name, point </a:t>
            </a:r>
            <a:r>
              <a:rPr lang="en-US" sz="4000" dirty="0">
                <a:solidFill>
                  <a:srgbClr val="DCDEE0"/>
                </a:solidFill>
              </a:rPr>
              <a:t>to a </a:t>
            </a:r>
            <a:r>
              <a:rPr lang="en-US" sz="4000" dirty="0" smtClean="0">
                <a:solidFill>
                  <a:srgbClr val="DCDEE0"/>
                </a:solidFill>
              </a:rPr>
              <a:t>private controller action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</a:rPr>
              <a:t>Can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declare attributes like events</a:t>
            </a:r>
            <a:endParaRPr lang="en-US" dirty="0" smtClean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Parameters passed through the event attribute of the action: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doAction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: function(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cmp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, event)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{</a:t>
            </a:r>
            <a:b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</a:b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	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var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params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 =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event.getParam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('arguments')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/>
            </a:r>
            <a:b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</a:b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}</a:t>
            </a:r>
          </a:p>
          <a:p>
            <a:pPr marL="857250" indent="-85725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Invoked as a function on the component: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c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omponent.&lt;name&gt;(arguments</a:t>
            </a:r>
            <a:r>
              <a:rPr lang="is-IS" sz="4000" dirty="0" smtClean="0">
                <a:solidFill>
                  <a:srgbClr val="A6A6A6"/>
                </a:solidFill>
                <a:latin typeface="Courier"/>
                <a:cs typeface="Courier"/>
              </a:rPr>
              <a:t>…);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pPr marL="1447800" lvl="2" indent="-685800">
              <a:buFont typeface="Arial"/>
              <a:buChar char="•"/>
            </a:pP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3.4 Creating Component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37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Dynamically Creating Components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Two methods: 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A.createComponent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(type, attributes, callback);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$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A.createComponents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(	[{type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attributes}</a:t>
            </a:r>
            <a:r>
              <a:rPr lang="is-IS" sz="4000" dirty="0" smtClean="0">
                <a:solidFill>
                  <a:srgbClr val="A6A6A6"/>
                </a:solidFill>
                <a:latin typeface="Courier"/>
                <a:cs typeface="Courier"/>
              </a:rPr>
              <a:t>…]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, callback);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Definitions fetched asynchronously from the server.</a:t>
            </a:r>
          </a:p>
          <a:p>
            <a:pPr marL="685800" indent="-685800">
              <a:buFont typeface="Arial"/>
              <a:buChar char="•"/>
            </a:pPr>
            <a:endParaRPr lang="en-US" dirty="0" smtClean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223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Section 4: Using Apex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.1 Apex Controller</a:t>
            </a:r>
          </a:p>
          <a:p>
            <a:r>
              <a:rPr lang="en-US" dirty="0" smtClean="0"/>
              <a:t>4.2 Action Service</a:t>
            </a:r>
          </a:p>
        </p:txBody>
      </p:sp>
    </p:spTree>
    <p:extLst>
      <p:ext uri="{BB962C8B-B14F-4D97-AF65-F5344CB8AC3E}">
        <p14:creationId xmlns:p14="http://schemas.microsoft.com/office/powerpoint/2010/main" val="364493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4.1 Apex Controller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4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Apex </a:t>
            </a:r>
            <a:r>
              <a:rPr lang="en-US" dirty="0" smtClean="0"/>
              <a:t>Controller: </a:t>
            </a:r>
            <a:r>
              <a:rPr lang="en-US" dirty="0"/>
              <a:t>definition</a:t>
            </a:r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On the server side: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Apex Class - Singleton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Instance methods are “actions” annotated with 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@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AuraEnabled</a:t>
            </a:r>
            <a:endParaRPr lang="en-US" sz="4000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pPr lvl="2"/>
            <a:r>
              <a:rPr lang="en-US" sz="4000" dirty="0" smtClean="0">
                <a:solidFill>
                  <a:srgbClr val="DCDEE0"/>
                </a:solidFill>
              </a:rPr>
              <a:t>Not part of the component bundle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</a:rPr>
              <a:t>Return value </a:t>
            </a:r>
            <a:r>
              <a:rPr lang="en-US" sz="4000" dirty="0" smtClean="0">
                <a:solidFill>
                  <a:srgbClr val="DCDEE0"/>
                </a:solidFill>
              </a:rPr>
              <a:t>auto serialized </a:t>
            </a:r>
            <a:r>
              <a:rPr lang="en-US" sz="4000" dirty="0">
                <a:solidFill>
                  <a:srgbClr val="DCDEE0"/>
                </a:solidFill>
              </a:rPr>
              <a:t>as JSON </a:t>
            </a:r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On the client side: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Wired using attribute 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  <a:latin typeface="Courier"/>
                <a:cs typeface="Courier"/>
              </a:rPr>
              <a:t>controller="&lt;class&gt;"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Accessed with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cmp.get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("c.&lt;action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&gt;"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lvl="2"/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Response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in </a:t>
            </a:r>
            <a:r>
              <a:rPr lang="en-US" sz="4000" dirty="0" err="1">
                <a:solidFill>
                  <a:srgbClr val="A6A6A6"/>
                </a:solidFill>
                <a:latin typeface="Courier"/>
                <a:cs typeface="Courier"/>
              </a:rPr>
              <a:t>action.getReturnValue</a:t>
            </a:r>
            <a:r>
              <a:rPr lang="en-US" sz="4000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sz="4000" dirty="0" smtClean="0">
                <a:solidFill>
                  <a:srgbClr val="A6A6A6"/>
                </a:solidFill>
                <a:latin typeface="Courier"/>
                <a:cs typeface="Courier"/>
              </a:rPr>
              <a:t>)</a:t>
            </a:r>
          </a:p>
          <a:p>
            <a:pPr lvl="2"/>
            <a:r>
              <a:rPr lang="en-US" sz="4000" dirty="0">
                <a:solidFill>
                  <a:srgbClr val="DCDEE0"/>
                </a:solidFill>
              </a:rPr>
              <a:t>Return </a:t>
            </a:r>
            <a:r>
              <a:rPr lang="en-US" sz="4000" dirty="0" smtClean="0">
                <a:solidFill>
                  <a:srgbClr val="DCDEE0"/>
                </a:solidFill>
              </a:rPr>
              <a:t>value is a JS object</a:t>
            </a:r>
            <a:endParaRPr lang="en-US" sz="4000" dirty="0">
              <a:solidFill>
                <a:srgbClr val="DCDEE0"/>
              </a:solidFill>
            </a:endParaRPr>
          </a:p>
          <a:p>
            <a:pPr lvl="2"/>
            <a:endParaRPr lang="en-US" sz="4000" dirty="0">
              <a:solidFill>
                <a:srgbClr val="A6A6A6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5856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Apex </a:t>
            </a:r>
            <a:r>
              <a:rPr lang="en-US" dirty="0" smtClean="0"/>
              <a:t>Controller: example</a:t>
            </a:r>
            <a:endParaRPr lang="en-US" dirty="0"/>
          </a:p>
        </p:txBody>
      </p:sp>
      <p:pic>
        <p:nvPicPr>
          <p:cNvPr id="3" name="Picture 2" descr="Screen Shot 2016-05-20 at 1.1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0"/>
            <a:ext cx="22072600" cy="188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13: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Apex Controller</a:t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/c/basics401.app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Section 3: JS Controller and Helper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3.1 MVC in Lightning</a:t>
            </a:r>
          </a:p>
          <a:p>
            <a:r>
              <a:rPr lang="en-US" dirty="0"/>
              <a:t>3</a:t>
            </a:r>
            <a:r>
              <a:rPr lang="en-US" dirty="0" smtClean="0"/>
              <a:t>.2 JS Controller and Helper</a:t>
            </a:r>
          </a:p>
          <a:p>
            <a:r>
              <a:rPr lang="en-US" dirty="0" smtClean="0"/>
              <a:t>3.3 Events and Methods</a:t>
            </a:r>
          </a:p>
          <a:p>
            <a:r>
              <a:rPr lang="en-US" dirty="0" smtClean="0"/>
              <a:t>3.4 Component </a:t>
            </a:r>
            <a:r>
              <a:rPr lang="en-US" smtClean="0"/>
              <a:t>Instance Creation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83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4.2 Action Service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Lightning Action Service</a:t>
            </a:r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 framework to invoke client- and server-side logic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Emphasis on performance 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Multiple actions are multiplexed in a single XHR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Emphasis on security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Constraints on target hosts via CSP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Ensures component can only talk to its controller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Mobile-centric caching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Support offline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Use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cached value then </a:t>
            </a:r>
            <a:r>
              <a:rPr lang="en-US" sz="4000" dirty="0" err="1">
                <a:solidFill>
                  <a:srgbClr val="DCDEE0"/>
                </a:solidFill>
                <a:latin typeface="Salesforce Sans"/>
                <a:cs typeface="Salesforce Sans"/>
              </a:rPr>
              <a:t>async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 update cache + caller</a:t>
            </a:r>
          </a:p>
          <a:p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4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Action control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11049000" cy="914400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Foreground</a:t>
            </a:r>
          </a:p>
          <a:p>
            <a:pPr marL="685800" lvl="1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Default</a:t>
            </a:r>
          </a:p>
          <a:p>
            <a:pPr marL="685800" lvl="1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Batched</a:t>
            </a:r>
          </a:p>
          <a:p>
            <a:pPr marL="685800" lvl="1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 reduce number of requests</a:t>
            </a:r>
          </a:p>
          <a:p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Background</a:t>
            </a:r>
          </a:p>
          <a:p>
            <a:pPr marL="304800" lvl="1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Sent individually</a:t>
            </a:r>
          </a:p>
          <a:p>
            <a:pPr marL="304800" lvl="1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For long server-side execution</a:t>
            </a:r>
          </a:p>
          <a:p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</p:txBody>
      </p:sp>
      <p:sp>
        <p:nvSpPr>
          <p:cNvPr id="4" name="Shape 251"/>
          <p:cNvSpPr>
            <a:spLocks noGrp="1"/>
          </p:cNvSpPr>
          <p:nvPr>
            <p:ph type="body" idx="1"/>
          </p:nvPr>
        </p:nvSpPr>
        <p:spPr>
          <a:xfrm>
            <a:off x="12379569" y="3784600"/>
            <a:ext cx="11049000" cy="914400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Storable</a:t>
            </a:r>
          </a:p>
          <a:p>
            <a:pPr marL="571500" lvl="1" indent="-5715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Result cached</a:t>
            </a:r>
          </a:p>
          <a:p>
            <a:pPr marL="571500" lvl="1" indent="-5715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 reduce repeated calls for the same data</a:t>
            </a:r>
          </a:p>
          <a:p>
            <a:r>
              <a:rPr lang="en-US" b="1" dirty="0" err="1">
                <a:solidFill>
                  <a:srgbClr val="DCDEE0"/>
                </a:solidFill>
                <a:latin typeface="Salesforce Sans"/>
                <a:cs typeface="Salesforce Sans"/>
              </a:rPr>
              <a:t>Abortable</a:t>
            </a:r>
            <a:endParaRPr lang="en-US" b="1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Canceled if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same action triggered </a:t>
            </a:r>
            <a:r>
              <a:rPr lang="en-US" sz="4000" smtClean="0">
                <a:solidFill>
                  <a:srgbClr val="DCDEE0"/>
                </a:solidFill>
                <a:latin typeface="Salesforce Sans"/>
                <a:cs typeface="Salesforce Sans"/>
              </a:rPr>
              <a:t>again before completion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To avoid multiple results</a:t>
            </a:r>
          </a:p>
        </p:txBody>
      </p:sp>
    </p:spTree>
    <p:extLst>
      <p:ext uri="{BB962C8B-B14F-4D97-AF65-F5344CB8AC3E}">
        <p14:creationId xmlns:p14="http://schemas.microsoft.com/office/powerpoint/2010/main" val="1148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Lightning event cycle</a:t>
            </a:r>
          </a:p>
        </p:txBody>
      </p:sp>
      <p:sp>
        <p:nvSpPr>
          <p:cNvPr id="6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110490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Lightning uses a stack to keep track of the deferred tasks to process. At the end of a run cycle, all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queued 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actions are executed.</a:t>
            </a:r>
          </a:p>
        </p:txBody>
      </p:sp>
      <p:sp>
        <p:nvSpPr>
          <p:cNvPr id="3" name="Oval 2"/>
          <p:cNvSpPr/>
          <p:nvPr/>
        </p:nvSpPr>
        <p:spPr>
          <a:xfrm>
            <a:off x="16539309" y="2286000"/>
            <a:ext cx="2872154" cy="1621692"/>
          </a:xfrm>
          <a:prstGeom prst="ellipse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Fire</a:t>
            </a:r>
            <a:endParaRPr kumimoji="0" 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343924" y="4492774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Execute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 handlers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43924" y="7093539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Queue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 actions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43924" y="9707786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Execute q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ueued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 actions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cxnSp>
        <p:nvCxnSpPr>
          <p:cNvPr id="12" name="Straight Arrow Connector 11"/>
          <p:cNvCxnSpPr>
            <a:stCxn id="8" idx="0"/>
            <a:endCxn id="3" idx="4"/>
          </p:cNvCxnSpPr>
          <p:nvPr/>
        </p:nvCxnSpPr>
        <p:spPr>
          <a:xfrm flipV="1">
            <a:off x="17975386" y="3907692"/>
            <a:ext cx="0" cy="58508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9" idx="0"/>
            <a:endCxn id="8" idx="2"/>
          </p:cNvCxnSpPr>
          <p:nvPr/>
        </p:nvCxnSpPr>
        <p:spPr>
          <a:xfrm flipV="1">
            <a:off x="17975386" y="6356352"/>
            <a:ext cx="0" cy="73718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1" idx="0"/>
            <a:endCxn id="9" idx="2"/>
          </p:cNvCxnSpPr>
          <p:nvPr/>
        </p:nvCxnSpPr>
        <p:spPr>
          <a:xfrm flipV="1">
            <a:off x="17975386" y="8957117"/>
            <a:ext cx="0" cy="750669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5406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11805114" y="2928915"/>
            <a:ext cx="10910233" cy="7857727"/>
          </a:xfrm>
          <a:prstGeom prst="rect">
            <a:avLst/>
          </a:prstGeom>
        </p:spPr>
        <p:txBody>
          <a:bodyPr anchor="ctr"/>
          <a:lstStyle/>
          <a:p>
            <a:r>
              <a:rPr lang="en-US" sz="6600" b="1" dirty="0" smtClean="0">
                <a:latin typeface="Salesforce Sans"/>
                <a:cs typeface="Salesforce Sans"/>
              </a:rPr>
              <a:t>Example set 14:</a:t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6600" b="1" dirty="0" smtClean="0">
                <a:latin typeface="Salesforce Sans"/>
                <a:cs typeface="Salesforce Sans"/>
              </a:rPr>
              <a:t/>
            </a:r>
            <a:br>
              <a:rPr lang="en-US" sz="6600" b="1" dirty="0" smtClean="0">
                <a:latin typeface="Salesforce Sans"/>
                <a:cs typeface="Salesforce Sans"/>
              </a:rPr>
            </a:br>
            <a:r>
              <a:rPr lang="en-US" sz="5400" dirty="0" smtClean="0">
                <a:latin typeface="Salesforce Sans"/>
                <a:cs typeface="Salesforce Sans"/>
              </a:rPr>
              <a:t>Action Control Flow</a:t>
            </a:r>
            <a:br>
              <a:rPr lang="en-US" sz="5400" dirty="0" smtClean="0">
                <a:latin typeface="Salesforce Sans"/>
                <a:cs typeface="Salesforce Sans"/>
              </a:rPr>
            </a:br>
            <a:r>
              <a:rPr lang="en-US" sz="5400" dirty="0" smtClean="0">
                <a:solidFill>
                  <a:srgbClr val="A6A6A6"/>
                </a:solidFill>
                <a:latin typeface="Courier"/>
                <a:cs typeface="Courier"/>
              </a:rPr>
              <a:t>/c/basics402.app</a:t>
            </a:r>
            <a:endParaRPr lang="en-US" sz="5400" dirty="0">
              <a:solidFill>
                <a:srgbClr val="A6A6A6"/>
              </a:solidFill>
              <a:latin typeface="Courier"/>
              <a:cs typeface="Courier"/>
            </a:endParaRP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9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Action State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alesforce Sans"/>
                <a:cs typeface="Salesforce Sans"/>
              </a:rPr>
              <a:t>NEW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action was created but is not in progress yet</a:t>
            </a:r>
          </a:p>
          <a:p>
            <a:r>
              <a:rPr lang="en-US" b="1" dirty="0">
                <a:latin typeface="Salesforce Sans"/>
                <a:cs typeface="Salesforce Sans"/>
              </a:rPr>
              <a:t>RUNNING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action is in progress </a:t>
            </a:r>
          </a:p>
          <a:p>
            <a:r>
              <a:rPr lang="en-US" b="1" dirty="0">
                <a:latin typeface="Salesforce Sans"/>
                <a:cs typeface="Salesforce Sans"/>
              </a:rPr>
              <a:t>SUCCESS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action executed successfully </a:t>
            </a:r>
          </a:p>
          <a:p>
            <a:r>
              <a:rPr lang="en-US" b="1" dirty="0">
                <a:latin typeface="Salesforce Sans"/>
                <a:cs typeface="Salesforce Sans"/>
              </a:rPr>
              <a:t>ERROR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server returned an error</a:t>
            </a:r>
          </a:p>
          <a:p>
            <a:r>
              <a:rPr lang="en-US" b="1" dirty="0">
                <a:latin typeface="Salesforce Sans"/>
                <a:cs typeface="Salesforce Sans"/>
              </a:rPr>
              <a:t>INCOMPLETE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server didn't return a response. The server might be down or the client might be offline. </a:t>
            </a:r>
          </a:p>
          <a:p>
            <a:r>
              <a:rPr lang="en-US" b="1" dirty="0">
                <a:latin typeface="Salesforce Sans"/>
                <a:cs typeface="Salesforce Sans"/>
              </a:rPr>
              <a:t>ABORTED</a:t>
            </a:r>
            <a:r>
              <a:rPr lang="en-US" dirty="0"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The action was aborted. You can register a callback for this explicitly.</a:t>
            </a:r>
          </a:p>
          <a:p>
            <a:endParaRPr lang="en-US" dirty="0">
              <a:latin typeface="Salesforce Sans"/>
              <a:cs typeface="Salesforce Sans"/>
            </a:endParaRPr>
          </a:p>
          <a:p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253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98000" cy="9144000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For server actions that are idempotent, </a:t>
            </a:r>
            <a:r>
              <a:rPr lang="en-US" dirty="0" err="1">
                <a:latin typeface="Salesforce Sans"/>
                <a:cs typeface="Salesforce Sans"/>
              </a:rPr>
              <a:t>replayable</a:t>
            </a:r>
            <a:r>
              <a:rPr lang="en-US" dirty="0">
                <a:latin typeface="Salesforce Sans"/>
                <a:cs typeface="Salesforce Sans"/>
              </a:rPr>
              <a:t>, and non-mutating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Time-based expiration </a:t>
            </a:r>
            <a:r>
              <a:rPr lang="en-US" dirty="0" smtClean="0">
                <a:solidFill>
                  <a:srgbClr val="A6A6A6"/>
                </a:solidFill>
                <a:latin typeface="Salesforce Sans"/>
                <a:cs typeface="Salesforce Sans"/>
              </a:rPr>
              <a:t>(15 min in SFX) </a:t>
            </a:r>
            <a:r>
              <a:rPr lang="en-US" dirty="0">
                <a:latin typeface="Salesforce Sans"/>
                <a:cs typeface="Salesforce Sans"/>
              </a:rPr>
              <a:t>auto-refresh </a:t>
            </a:r>
            <a:r>
              <a:rPr lang="en-US" dirty="0" smtClean="0">
                <a:solidFill>
                  <a:srgbClr val="A6A6A6"/>
                </a:solidFill>
                <a:latin typeface="Salesforce Sans"/>
                <a:cs typeface="Salesforce Sans"/>
              </a:rPr>
              <a:t>(30s in SFX)</a:t>
            </a:r>
            <a:endParaRPr lang="en-US" dirty="0">
              <a:solidFill>
                <a:srgbClr val="A6A6A6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latin typeface="Salesforce Sans"/>
                <a:cs typeface="Salesforce Sans"/>
              </a:rPr>
              <a:t>Re-invoke callback only if refreshed value </a:t>
            </a:r>
            <a:r>
              <a:rPr lang="en-US" dirty="0" smtClean="0">
                <a:latin typeface="Salesforce Sans"/>
                <a:cs typeface="Salesforce Sans"/>
              </a:rPr>
              <a:t>changes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Storable Lightning Actions</a:t>
            </a:r>
          </a:p>
        </p:txBody>
      </p:sp>
      <p:pic>
        <p:nvPicPr>
          <p:cNvPr id="5" name="Picture 4" descr="Screen Shot 2016-05-20 at 4.18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" b="-6994"/>
          <a:stretch/>
        </p:blipFill>
        <p:spPr>
          <a:xfrm>
            <a:off x="3604845" y="6941316"/>
            <a:ext cx="18297769" cy="15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Storable Lightning Actions</a:t>
            </a:r>
          </a:p>
        </p:txBody>
      </p:sp>
      <p:sp>
        <p:nvSpPr>
          <p:cNvPr id="5" name="Oval 4"/>
          <p:cNvSpPr/>
          <p:nvPr/>
        </p:nvSpPr>
        <p:spPr>
          <a:xfrm>
            <a:off x="4544163" y="3155633"/>
            <a:ext cx="3258037" cy="1621692"/>
          </a:xfrm>
          <a:prstGeom prst="ellipse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Fire action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9683" y="11543055"/>
            <a:ext cx="2666998" cy="131542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Action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callback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cxnSp>
        <p:nvCxnSpPr>
          <p:cNvPr id="15" name="Elbow Connector 14"/>
          <p:cNvCxnSpPr>
            <a:stCxn id="4" idx="3"/>
            <a:endCxn id="57" idx="0"/>
          </p:cNvCxnSpPr>
          <p:nvPr/>
        </p:nvCxnSpPr>
        <p:spPr>
          <a:xfrm>
            <a:off x="8110423" y="6084811"/>
            <a:ext cx="2376851" cy="5464594"/>
          </a:xfrm>
          <a:prstGeom prst="bentConnector2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4" name="TextBox 243"/>
          <p:cNvSpPr txBox="1"/>
          <p:nvPr/>
        </p:nvSpPr>
        <p:spPr>
          <a:xfrm>
            <a:off x="6328180" y="6904700"/>
            <a:ext cx="709804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no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153775" y="11549405"/>
            <a:ext cx="2666998" cy="131542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Action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callback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90643" y="6057219"/>
            <a:ext cx="827982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yes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cxnSp>
        <p:nvCxnSpPr>
          <p:cNvPr id="60" name="Elbow Connector 59"/>
          <p:cNvCxnSpPr>
            <a:stCxn id="5" idx="4"/>
            <a:endCxn id="8" idx="0"/>
          </p:cNvCxnSpPr>
          <p:nvPr/>
        </p:nvCxnSpPr>
        <p:spPr>
          <a:xfrm rot="5400000">
            <a:off x="2790317" y="8160190"/>
            <a:ext cx="6765730" cy="12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Diamond 3"/>
          <p:cNvSpPr/>
          <p:nvPr/>
        </p:nvSpPr>
        <p:spPr>
          <a:xfrm>
            <a:off x="4261346" y="5127425"/>
            <a:ext cx="3849077" cy="1914771"/>
          </a:xfrm>
          <a:prstGeom prst="diamond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Cache hit?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12" name="Salesforce_Logo_RGB_8_13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9683" y="7720630"/>
            <a:ext cx="2666998" cy="1867369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839684" y="9845800"/>
            <a:ext cx="2666998" cy="131542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Add to cache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990174" y="11543055"/>
            <a:ext cx="2666998" cy="131542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Action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allback x2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cxnSp>
        <p:nvCxnSpPr>
          <p:cNvPr id="64" name="Elbow Connector 63"/>
          <p:cNvCxnSpPr>
            <a:stCxn id="40" idx="3"/>
            <a:endCxn id="63" idx="0"/>
          </p:cNvCxnSpPr>
          <p:nvPr/>
        </p:nvCxnSpPr>
        <p:spPr>
          <a:xfrm>
            <a:off x="20653134" y="10203844"/>
            <a:ext cx="1670539" cy="1339211"/>
          </a:xfrm>
          <a:prstGeom prst="bentConnector2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1" name="Oval 250"/>
          <p:cNvSpPr/>
          <p:nvPr/>
        </p:nvSpPr>
        <p:spPr>
          <a:xfrm>
            <a:off x="13437390" y="6109034"/>
            <a:ext cx="615845" cy="615845"/>
          </a:xfrm>
          <a:prstGeom prst="ellipse">
            <a:avLst/>
          </a:prstGeom>
          <a:solidFill>
            <a:srgbClr val="00A1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8420674" y="12242639"/>
            <a:ext cx="615845" cy="615845"/>
          </a:xfrm>
          <a:prstGeom prst="ellipse">
            <a:avLst/>
          </a:prstGeom>
          <a:solidFill>
            <a:srgbClr val="00A1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852796" y="11069471"/>
            <a:ext cx="709804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no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615259" y="10221990"/>
            <a:ext cx="827982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yes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843003" y="4918826"/>
            <a:ext cx="709804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no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605466" y="4071345"/>
            <a:ext cx="827982" cy="65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yes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cxnSp>
        <p:nvCxnSpPr>
          <p:cNvPr id="73" name="Elbow Connector 72"/>
          <p:cNvCxnSpPr>
            <a:stCxn id="4" idx="3"/>
            <a:endCxn id="23" idx="0"/>
          </p:cNvCxnSpPr>
          <p:nvPr/>
        </p:nvCxnSpPr>
        <p:spPr>
          <a:xfrm flipV="1">
            <a:off x="8110423" y="3155633"/>
            <a:ext cx="5634889" cy="2929178"/>
          </a:xfrm>
          <a:prstGeom prst="bentConnector4">
            <a:avLst>
              <a:gd name="adj1" fmla="val 42119"/>
              <a:gd name="adj2" fmla="val 107804"/>
            </a:avLst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Diamond 22"/>
          <p:cNvSpPr/>
          <p:nvPr/>
        </p:nvSpPr>
        <p:spPr>
          <a:xfrm>
            <a:off x="11820773" y="3155633"/>
            <a:ext cx="3849077" cy="1914771"/>
          </a:xfrm>
          <a:prstGeom prst="diamond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Refresh?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cxnSp>
        <p:nvCxnSpPr>
          <p:cNvPr id="81" name="Elbow Connector 80"/>
          <p:cNvCxnSpPr>
            <a:stCxn id="23" idx="3"/>
            <a:endCxn id="40" idx="0"/>
          </p:cNvCxnSpPr>
          <p:nvPr/>
        </p:nvCxnSpPr>
        <p:spPr>
          <a:xfrm>
            <a:off x="15669850" y="4113019"/>
            <a:ext cx="3058746" cy="5133439"/>
          </a:xfrm>
          <a:prstGeom prst="bentConnector2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/>
          <p:cNvSpPr/>
          <p:nvPr/>
        </p:nvSpPr>
        <p:spPr>
          <a:xfrm>
            <a:off x="17356764" y="7476264"/>
            <a:ext cx="2666998" cy="1315429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Update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cache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pic>
        <p:nvPicPr>
          <p:cNvPr id="77" name="Salesforce_Logo_RGB_8_13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82748" y="5343936"/>
            <a:ext cx="2666998" cy="1867369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  <p:sp>
        <p:nvSpPr>
          <p:cNvPr id="40" name="Diamond 39"/>
          <p:cNvSpPr/>
          <p:nvPr/>
        </p:nvSpPr>
        <p:spPr>
          <a:xfrm>
            <a:off x="16804057" y="9246458"/>
            <a:ext cx="3849077" cy="1914771"/>
          </a:xfrm>
          <a:prstGeom prst="diamond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Different?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cxnSp>
        <p:nvCxnSpPr>
          <p:cNvPr id="86" name="Elbow Connector 85"/>
          <p:cNvCxnSpPr>
            <a:stCxn id="23" idx="2"/>
            <a:endCxn id="251" idx="0"/>
          </p:cNvCxnSpPr>
          <p:nvPr/>
        </p:nvCxnSpPr>
        <p:spPr>
          <a:xfrm rot="16200000" flipH="1">
            <a:off x="13225997" y="5589718"/>
            <a:ext cx="1038630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/>
          <p:cNvCxnSpPr>
            <a:stCxn id="40" idx="2"/>
            <a:endCxn id="68" idx="0"/>
          </p:cNvCxnSpPr>
          <p:nvPr/>
        </p:nvCxnSpPr>
        <p:spPr>
          <a:xfrm rot="16200000" flipH="1">
            <a:off x="18187891" y="11701933"/>
            <a:ext cx="1081410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681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Resources: Trailhead</a:t>
            </a:r>
            <a:endParaRPr lang="en-US" dirty="0"/>
          </a:p>
        </p:txBody>
      </p:sp>
      <p:pic>
        <p:nvPicPr>
          <p:cNvPr id="3" name="Picture 2" descr="Screen Shot 2016-06-04 at 17.48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12" y="2664324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Resources: Lightning section</a:t>
            </a:r>
            <a:endParaRPr lang="en-US" dirty="0"/>
          </a:p>
        </p:txBody>
      </p:sp>
      <p:pic>
        <p:nvPicPr>
          <p:cNvPr id="2" name="Picture 1" descr="Screen Shot 2016-06-04 at 17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27" y="2664280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5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3.1 MVC in Lightning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6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Resources: Lightning section</a:t>
            </a:r>
            <a:endParaRPr lang="en-US" dirty="0"/>
          </a:p>
        </p:txBody>
      </p:sp>
      <p:pic>
        <p:nvPicPr>
          <p:cNvPr id="3" name="Picture 2" descr="Screen Shot 2016-06-04 at 17.4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27" y="2664279"/>
            <a:ext cx="2032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3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45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8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title" idx="4294967295"/>
          </p:nvPr>
        </p:nvSpPr>
        <p:spPr>
          <a:xfrm>
            <a:off x="6054486" y="5479945"/>
            <a:ext cx="12351228" cy="2756110"/>
          </a:xfrm>
          <a:prstGeom prst="rect">
            <a:avLst/>
          </a:prstGeom>
        </p:spPr>
        <p:txBody>
          <a:bodyPr/>
          <a:lstStyle>
            <a:lvl1pPr algn="ctr">
              <a:defRPr sz="17000" spc="0"/>
            </a:lvl1pPr>
          </a:lstStyle>
          <a:p>
            <a:r>
              <a:t>thank y   u</a:t>
            </a:r>
          </a:p>
        </p:txBody>
      </p:sp>
      <p:pic>
        <p:nvPicPr>
          <p:cNvPr id="32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12205" r="78294" b="31517"/>
          <a:stretch>
            <a:fillRect/>
          </a:stretch>
        </p:blipFill>
        <p:spPr>
          <a:xfrm>
            <a:off x="14344477" y="6550280"/>
            <a:ext cx="1582876" cy="10797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10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145943" y="297218"/>
            <a:ext cx="11240685" cy="5817726"/>
          </a:xfrm>
          <a:prstGeom prst="rect">
            <a:avLst/>
          </a:prstGeom>
        </p:spPr>
        <p:txBody>
          <a:bodyPr/>
          <a:lstStyle/>
          <a:p>
            <a:r>
              <a:rPr lang="en-US" sz="8800" dirty="0" smtClean="0"/>
              <a:t>Title Slide</a:t>
            </a:r>
            <a:endParaRPr sz="8800" dirty="0"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With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Marc </a:t>
            </a:r>
            <a:r>
              <a:rPr lang="en-US" dirty="0" err="1"/>
              <a:t>Benioff</a:t>
            </a:r>
            <a:endParaRPr lang="en-US" dirty="0"/>
          </a:p>
          <a:p>
            <a:r>
              <a:rPr lang="en-US" dirty="0"/>
              <a:t>CEO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656202" y="10580716"/>
            <a:ext cx="10920249" cy="777240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jfparadis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944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668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Secondary Title Slide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With subtitle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Marc </a:t>
            </a:r>
            <a:r>
              <a:rPr lang="en-US" dirty="0" err="1" smtClean="0"/>
              <a:t>Benioff</a:t>
            </a:r>
            <a:endParaRPr lang="en-US" dirty="0" smtClean="0"/>
          </a:p>
          <a:p>
            <a:r>
              <a:rPr lang="en-US" dirty="0" smtClean="0"/>
              <a:t>CEO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2482734" y="10580716"/>
            <a:ext cx="10941165" cy="777240"/>
          </a:xfrm>
        </p:spPr>
        <p:txBody>
          <a:bodyPr/>
          <a:lstStyle/>
          <a:p>
            <a:r>
              <a:rPr lang="en-US" baseline="0" dirty="0" smtClean="0"/>
              <a:t>@</a:t>
            </a:r>
            <a:r>
              <a:rPr lang="en-US" baseline="0" dirty="0" err="1" smtClean="0"/>
              <a:t>marcbenioff</a:t>
            </a:r>
            <a:endParaRPr lang="en-US" baseline="0" dirty="0"/>
          </a:p>
        </p:txBody>
      </p:sp>
      <p:pic>
        <p:nvPicPr>
          <p:cNvPr id="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392" y="10580716"/>
            <a:ext cx="398371" cy="3237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Without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content</a:t>
            </a:r>
          </a:p>
        </p:txBody>
      </p:sp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content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Subtitle Slide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Without logo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Customer Title Slide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of Customer</a:t>
            </a:r>
          </a:p>
        </p:txBody>
      </p:sp>
      <p:pic>
        <p:nvPicPr>
          <p:cNvPr id="259" name="Salesforce_Logo_RGB_8_13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87" y="4419600"/>
            <a:ext cx="6965103" cy="4876800"/>
          </a:xfrm>
          <a:prstGeom prst="rect">
            <a:avLst/>
          </a:prstGeom>
          <a:ln w="12700">
            <a:miter lim="400000"/>
          </a:ln>
          <a:effectLst>
            <a:outerShdw blurRad="406400" dir="5400000" rotWithShape="0">
              <a:srgbClr val="193461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Model–View–Controller (MVC) is a software architectural pattern for implementing user </a:t>
            </a:r>
            <a:r>
              <a:rPr lang="en-US" dirty="0" smtClean="0">
                <a:solidFill>
                  <a:srgbClr val="DCDEE0"/>
                </a:solidFill>
                <a:latin typeface="Salesforce Sans"/>
                <a:cs typeface="Salesforce Sans"/>
              </a:rPr>
              <a:t>interfaces: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Salesforce Sans"/>
                <a:cs typeface="Salesforce Sans"/>
              </a:rPr>
              <a:t>model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, consists of application data, business rules, logic and functions. It’s not only a database.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</a:t>
            </a:r>
            <a:r>
              <a:rPr lang="en-US" b="1" dirty="0">
                <a:solidFill>
                  <a:srgbClr val="A6A6A6"/>
                </a:solidFill>
                <a:latin typeface="Salesforce Sans"/>
                <a:cs typeface="Salesforce Sans"/>
              </a:rPr>
              <a:t>view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 can be any output representation of information, such as a chart or a diagram. </a:t>
            </a:r>
          </a:p>
          <a:p>
            <a:pPr marL="685800" indent="-685800">
              <a:buFont typeface="Arial"/>
              <a:buChar char="•"/>
            </a:pP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The </a:t>
            </a:r>
            <a:r>
              <a:rPr lang="en-US" sz="4400" b="1" dirty="0">
                <a:solidFill>
                  <a:srgbClr val="A6A6A6"/>
                </a:solidFill>
                <a:latin typeface="Salesforce Sans"/>
                <a:cs typeface="Salesforce Sans"/>
              </a:rPr>
              <a:t>controller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, accepts input and converts it to commands for the model or view.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 of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Segue Slide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Segue Slide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5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3" y="0"/>
            <a:ext cx="20220644" cy="13716000"/>
          </a:xfrm>
          <a:prstGeom prst="rect">
            <a:avLst/>
          </a:prstGeom>
        </p:spPr>
      </p:pic>
      <p:pic>
        <p:nvPicPr>
          <p:cNvPr id="269" name="TrailheaDX - Keynote Terrain Pattern.png"/>
          <p:cNvPicPr>
            <a:picLocks noChangeAspect="1"/>
          </p:cNvPicPr>
          <p:nvPr/>
        </p:nvPicPr>
        <p:blipFill>
          <a:blip r:embed="rId6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7360144" y="-116161"/>
            <a:ext cx="9515489" cy="1837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978" y="8514"/>
                </a:lnTo>
                <a:lnTo>
                  <a:pt x="3170" y="8591"/>
                </a:lnTo>
                <a:lnTo>
                  <a:pt x="9724" y="0"/>
                </a:lnTo>
                <a:lnTo>
                  <a:pt x="21600" y="0"/>
                </a:lnTo>
                <a:lnTo>
                  <a:pt x="13524" y="7438"/>
                </a:lnTo>
                <a:lnTo>
                  <a:pt x="20992" y="7504"/>
                </a:lnTo>
                <a:lnTo>
                  <a:pt x="60" y="21600"/>
                </a:lnTo>
                <a:lnTo>
                  <a:pt x="0" y="21600"/>
                </a:lnTo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Sales Cloud Lightning</a:t>
            </a:r>
          </a:p>
        </p:txBody>
      </p:sp>
      <p:pic>
        <p:nvPicPr>
          <p:cNvPr id="275" name="TrailheaDX - Keynote Terrain Pattern.png"/>
          <p:cNvPicPr>
            <a:picLocks noChangeAspect="1"/>
          </p:cNvPicPr>
          <p:nvPr/>
        </p:nvPicPr>
        <p:blipFill>
          <a:blip r:embed="rId6">
            <a:alphaModFix amt="49885"/>
            <a:extLst/>
          </a:blip>
          <a:srcRect r="51790"/>
          <a:stretch>
            <a:fillRect/>
          </a:stretch>
        </p:blipFill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8" name="opptykanb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051203" y="4538871"/>
            <a:ext cx="9028225" cy="50783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/>
          <p:cNvGrpSpPr/>
          <p:nvPr/>
        </p:nvGrpSpPr>
        <p:grpSpPr>
          <a:xfrm>
            <a:off x="10644065" y="3987988"/>
            <a:ext cx="9817039" cy="7451093"/>
            <a:chOff x="10644065" y="3987988"/>
            <a:chExt cx="9817039" cy="7451093"/>
          </a:xfrm>
        </p:grpSpPr>
        <p:pic>
          <p:nvPicPr>
            <p:cNvPr id="57" name="Picture 56"/>
            <p:cNvPicPr>
              <a:picLocks/>
            </p:cNvPicPr>
            <p:nvPr/>
          </p:nvPicPr>
          <p:blipFill>
            <a:blip r:embed="rId8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0830" y="10833635"/>
              <a:ext cx="6258896" cy="6054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1" name="Group 301"/>
            <p:cNvGrpSpPr/>
            <p:nvPr/>
          </p:nvGrpSpPr>
          <p:grpSpPr>
            <a:xfrm>
              <a:off x="10644065" y="3987988"/>
              <a:ext cx="9817039" cy="7154130"/>
              <a:chOff x="0" y="0"/>
              <a:chExt cx="9817037" cy="7154129"/>
            </a:xfrm>
          </p:grpSpPr>
          <p:pic>
            <p:nvPicPr>
              <p:cNvPr id="299" name="SafariBrowserBar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391854" y="401083"/>
                <a:ext cx="9033518" cy="1881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Thunderbolt_Desktop-Monitor_Cutout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428" r="428"/>
              <a:stretch>
                <a:fillRect/>
              </a:stretch>
            </p:blipFill>
            <p:spPr>
              <a:xfrm>
                <a:off x="0" y="0"/>
                <a:ext cx="9817038" cy="7154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1959856" y="11800687"/>
            <a:ext cx="9887808" cy="1509443"/>
            <a:chOff x="11959856" y="11800687"/>
            <a:chExt cx="9887808" cy="1509443"/>
          </a:xfrm>
        </p:grpSpPr>
        <p:sp>
          <p:nvSpPr>
            <p:cNvPr id="291" name="Shape 291"/>
            <p:cNvSpPr/>
            <p:nvPr/>
          </p:nvSpPr>
          <p:spPr>
            <a:xfrm rot="10800000" flipH="1">
              <a:off x="11959856" y="11800687"/>
              <a:ext cx="9887808" cy="1509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37"/>
                  </a:moveTo>
                  <a:lnTo>
                    <a:pt x="0" y="363"/>
                  </a:lnTo>
                  <a:cubicBezTo>
                    <a:pt x="0" y="163"/>
                    <a:pt x="25" y="0"/>
                    <a:pt x="55" y="0"/>
                  </a:cubicBezTo>
                  <a:lnTo>
                    <a:pt x="21545" y="0"/>
                  </a:lnTo>
                  <a:cubicBezTo>
                    <a:pt x="21575" y="0"/>
                    <a:pt x="21600" y="163"/>
                    <a:pt x="21600" y="363"/>
                  </a:cubicBezTo>
                  <a:lnTo>
                    <a:pt x="21600" y="21237"/>
                  </a:lnTo>
                  <a:cubicBezTo>
                    <a:pt x="21600" y="21437"/>
                    <a:pt x="21575" y="21600"/>
                    <a:pt x="21545" y="21600"/>
                  </a:cubicBezTo>
                  <a:lnTo>
                    <a:pt x="55" y="21600"/>
                  </a:lnTo>
                  <a:cubicBezTo>
                    <a:pt x="25" y="21600"/>
                    <a:pt x="0" y="21437"/>
                    <a:pt x="0" y="21237"/>
                  </a:cubicBezTo>
                  <a:close/>
                </a:path>
              </a:pathLst>
            </a:custGeom>
            <a:solidFill>
              <a:srgbClr val="418FDE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9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rcRect/>
            <a:stretch>
              <a:fillRect/>
            </a:stretch>
          </p:blipFill>
          <p:spPr>
            <a:xfrm>
              <a:off x="12703587" y="12196503"/>
              <a:ext cx="1888753" cy="540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" name="Group 5"/>
            <p:cNvGrpSpPr/>
            <p:nvPr/>
          </p:nvGrpSpPr>
          <p:grpSpPr>
            <a:xfrm>
              <a:off x="15131084" y="12109326"/>
              <a:ext cx="2429388" cy="892166"/>
              <a:chOff x="15131084" y="12109326"/>
              <a:chExt cx="2429388" cy="892166"/>
            </a:xfrm>
          </p:grpSpPr>
          <p:sp>
            <p:nvSpPr>
              <p:cNvPr id="293" name="Shape 293"/>
              <p:cNvSpPr/>
              <p:nvPr/>
            </p:nvSpPr>
            <p:spPr>
              <a:xfrm flipV="1">
                <a:off x="15131084" y="12159050"/>
                <a:ext cx="1" cy="792719"/>
              </a:xfrm>
              <a:prstGeom prst="line">
                <a:avLst/>
              </a:prstGeom>
              <a:noFill/>
              <a:ln w="12700" cap="flat">
                <a:solidFill>
                  <a:srgbClr val="FFFFFF">
                    <a:alpha val="5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5285929" y="12109326"/>
                <a:ext cx="2274543" cy="892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Amy </a:t>
                </a:r>
                <a:r>
                  <a:rPr kumimoji="0" lang="en-US" sz="2800" b="1" i="0" u="none" strike="noStrike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Salesforce Sans"/>
                    <a:ea typeface="Salesforce Sans"/>
                    <a:cs typeface="Salesforce Sans"/>
                    <a:sym typeface="Salesforce Sans"/>
                  </a:rPr>
                  <a:t>Palan</a:t>
                </a:r>
                <a:endParaRPr kumimoji="0" lang="en-US" sz="28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  <a:p>
                <a:pPr marL="0" marR="0" indent="0" algn="l" defTabSz="457200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Partner</a:t>
                </a:r>
                <a:endParaRPr kumimoji="0" lang="en-US" sz="2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Salesforce Sans"/>
                  <a:ea typeface="Salesforce Sans"/>
                  <a:cs typeface="Salesforce Sans"/>
                  <a:sym typeface="Salesforce Sans"/>
                </a:endParaRPr>
              </a:p>
            </p:txBody>
          </p:sp>
        </p:grpSp>
      </p:grpSp>
      <p:pic>
        <p:nvPicPr>
          <p:cNvPr id="313" name="MD_AmiPalan_F22372x04B_325u_Med.png"/>
          <p:cNvPicPr>
            <a:picLocks noChangeAspect="1"/>
          </p:cNvPicPr>
          <p:nvPr/>
        </p:nvPicPr>
        <p:blipFill>
          <a:blip r:embed="rId12">
            <a:extLst/>
          </a:blip>
          <a:srcRect l="8192" t="4409" r="12322" b="32583"/>
          <a:stretch>
            <a:fillRect/>
          </a:stretch>
        </p:blipFill>
        <p:spPr>
          <a:xfrm rot="255712">
            <a:off x="16788011" y="591654"/>
            <a:ext cx="10236663" cy="1432264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the way you want</a:t>
            </a:r>
          </a:p>
          <a:p>
            <a:pPr lvl="1"/>
            <a:r>
              <a:rPr dirty="0"/>
              <a:t>Lightning Platform &amp; Ecosystem 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faster</a:t>
            </a:r>
          </a:p>
          <a:p>
            <a:pPr lvl="1"/>
            <a:r>
              <a:rPr dirty="0"/>
              <a:t>Salesforce SteelBrick &amp; Microsoft Integrations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smarter</a:t>
            </a:r>
          </a:p>
          <a:p>
            <a:pPr lvl="1"/>
            <a:r>
              <a:rPr dirty="0"/>
              <a:t>SalesforceIQ &amp; Sales Wave Analytics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from anywhere</a:t>
            </a:r>
          </a:p>
          <a:p>
            <a:pPr lvl="1"/>
            <a:r>
              <a:rPr dirty="0"/>
              <a:t>Salesforce1 Mobile App 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#1 Sales application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1100666" y="609600"/>
            <a:ext cx="1735409" cy="1206501"/>
            <a:chOff x="0" y="0"/>
            <a:chExt cx="1735407" cy="1206500"/>
          </a:xfrm>
        </p:grpSpPr>
        <p:pic>
          <p:nvPicPr>
            <p:cNvPr id="276" name="Analytics_Bar_Chart_Icon_White-filtered.png"/>
            <p:cNvPicPr>
              <a:picLocks noChangeAspect="1"/>
            </p:cNvPicPr>
            <p:nvPr/>
          </p:nvPicPr>
          <p:blipFill>
            <a:blip r:embed="rId13">
              <a:alphaModFix amt="30419"/>
              <a:extLst/>
            </a:blip>
            <a:srcRect l="7646" r="7646"/>
            <a:stretch>
              <a:fillRect/>
            </a:stretch>
          </p:blipFill>
          <p:spPr>
            <a:xfrm>
              <a:off x="539512" y="794583"/>
              <a:ext cx="203556" cy="205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-1" y="0"/>
              <a:ext cx="1735409" cy="120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045" extrusionOk="0">
                  <a:moveTo>
                    <a:pt x="5555" y="0"/>
                  </a:moveTo>
                  <a:cubicBezTo>
                    <a:pt x="4513" y="0"/>
                    <a:pt x="3471" y="575"/>
                    <a:pt x="2676" y="1728"/>
                  </a:cubicBezTo>
                  <a:cubicBezTo>
                    <a:pt x="1483" y="3457"/>
                    <a:pt x="1186" y="5994"/>
                    <a:pt x="1783" y="8126"/>
                  </a:cubicBezTo>
                  <a:cubicBezTo>
                    <a:pt x="1516" y="8347"/>
                    <a:pt x="1262" y="8618"/>
                    <a:pt x="1034" y="8949"/>
                  </a:cubicBezTo>
                  <a:cubicBezTo>
                    <a:pt x="-345" y="10949"/>
                    <a:pt x="-345" y="14191"/>
                    <a:pt x="1034" y="16191"/>
                  </a:cubicBezTo>
                  <a:cubicBezTo>
                    <a:pt x="1821" y="17333"/>
                    <a:pt x="2888" y="17819"/>
                    <a:pt x="3915" y="17657"/>
                  </a:cubicBezTo>
                  <a:cubicBezTo>
                    <a:pt x="3957" y="17651"/>
                    <a:pt x="3998" y="17644"/>
                    <a:pt x="4040" y="17635"/>
                  </a:cubicBezTo>
                  <a:cubicBezTo>
                    <a:pt x="4081" y="17627"/>
                    <a:pt x="4123" y="17616"/>
                    <a:pt x="4165" y="17606"/>
                  </a:cubicBezTo>
                  <a:cubicBezTo>
                    <a:pt x="4173" y="17604"/>
                    <a:pt x="4181" y="17603"/>
                    <a:pt x="4189" y="17601"/>
                  </a:cubicBezTo>
                  <a:cubicBezTo>
                    <a:pt x="4197" y="17599"/>
                    <a:pt x="4204" y="17596"/>
                    <a:pt x="4212" y="17595"/>
                  </a:cubicBezTo>
                  <a:lnTo>
                    <a:pt x="4213" y="17595"/>
                  </a:lnTo>
                  <a:cubicBezTo>
                    <a:pt x="4403" y="18244"/>
                    <a:pt x="4680" y="18852"/>
                    <a:pt x="5044" y="19381"/>
                  </a:cubicBezTo>
                  <a:cubicBezTo>
                    <a:pt x="6574" y="21600"/>
                    <a:pt x="9054" y="21600"/>
                    <a:pt x="10584" y="19381"/>
                  </a:cubicBezTo>
                  <a:cubicBezTo>
                    <a:pt x="10909" y="18910"/>
                    <a:pt x="11161" y="18375"/>
                    <a:pt x="11348" y="17806"/>
                  </a:cubicBezTo>
                  <a:lnTo>
                    <a:pt x="11355" y="17803"/>
                  </a:lnTo>
                  <a:cubicBezTo>
                    <a:pt x="12633" y="18568"/>
                    <a:pt x="14157" y="18199"/>
                    <a:pt x="15195" y="16693"/>
                  </a:cubicBezTo>
                  <a:cubicBezTo>
                    <a:pt x="15357" y="16459"/>
                    <a:pt x="15498" y="16206"/>
                    <a:pt x="15621" y="15942"/>
                  </a:cubicBezTo>
                  <a:cubicBezTo>
                    <a:pt x="17057" y="16341"/>
                    <a:pt x="18599" y="15734"/>
                    <a:pt x="19710" y="14122"/>
                  </a:cubicBezTo>
                  <a:cubicBezTo>
                    <a:pt x="19815" y="13970"/>
                    <a:pt x="19914" y="13812"/>
                    <a:pt x="20007" y="13649"/>
                  </a:cubicBezTo>
                  <a:cubicBezTo>
                    <a:pt x="20021" y="13625"/>
                    <a:pt x="20034" y="13600"/>
                    <a:pt x="20048" y="13576"/>
                  </a:cubicBezTo>
                  <a:cubicBezTo>
                    <a:pt x="20103" y="13475"/>
                    <a:pt x="20155" y="13372"/>
                    <a:pt x="20207" y="13268"/>
                  </a:cubicBezTo>
                  <a:cubicBezTo>
                    <a:pt x="20281" y="13118"/>
                    <a:pt x="20350" y="12964"/>
                    <a:pt x="20415" y="12806"/>
                  </a:cubicBezTo>
                  <a:cubicBezTo>
                    <a:pt x="20819" y="11830"/>
                    <a:pt x="21056" y="10693"/>
                    <a:pt x="21056" y="9475"/>
                  </a:cubicBezTo>
                  <a:cubicBezTo>
                    <a:pt x="21056" y="8833"/>
                    <a:pt x="20991" y="8213"/>
                    <a:pt x="20871" y="7627"/>
                  </a:cubicBezTo>
                  <a:cubicBezTo>
                    <a:pt x="20666" y="6578"/>
                    <a:pt x="20280" y="5588"/>
                    <a:pt x="19710" y="4762"/>
                  </a:cubicBezTo>
                  <a:cubicBezTo>
                    <a:pt x="18355" y="2797"/>
                    <a:pt x="16360" y="2327"/>
                    <a:pt x="14698" y="3351"/>
                  </a:cubicBezTo>
                  <a:cubicBezTo>
                    <a:pt x="14546" y="2995"/>
                    <a:pt x="14368" y="2655"/>
                    <a:pt x="14155" y="2345"/>
                  </a:cubicBezTo>
                  <a:cubicBezTo>
                    <a:pt x="12662" y="174"/>
                    <a:pt x="10261" y="140"/>
                    <a:pt x="8734" y="2231"/>
                  </a:cubicBezTo>
                  <a:cubicBezTo>
                    <a:pt x="8641" y="2058"/>
                    <a:pt x="8543" y="1888"/>
                    <a:pt x="8433" y="1728"/>
                  </a:cubicBezTo>
                  <a:cubicBezTo>
                    <a:pt x="7638" y="575"/>
                    <a:pt x="6596" y="0"/>
                    <a:pt x="5555" y="0"/>
                  </a:cubicBezTo>
                  <a:close/>
                  <a:moveTo>
                    <a:pt x="5555" y="299"/>
                  </a:moveTo>
                  <a:cubicBezTo>
                    <a:pt x="6544" y="299"/>
                    <a:pt x="7532" y="847"/>
                    <a:pt x="8286" y="1941"/>
                  </a:cubicBezTo>
                  <a:cubicBezTo>
                    <a:pt x="8450" y="2178"/>
                    <a:pt x="8593" y="2431"/>
                    <a:pt x="8720" y="2697"/>
                  </a:cubicBezTo>
                  <a:cubicBezTo>
                    <a:pt x="8754" y="2644"/>
                    <a:pt x="8785" y="2588"/>
                    <a:pt x="8821" y="2536"/>
                  </a:cubicBezTo>
                  <a:cubicBezTo>
                    <a:pt x="10239" y="473"/>
                    <a:pt x="12539" y="474"/>
                    <a:pt x="13958" y="2536"/>
                  </a:cubicBezTo>
                  <a:cubicBezTo>
                    <a:pt x="14207" y="2899"/>
                    <a:pt x="14412" y="3303"/>
                    <a:pt x="14574" y="3732"/>
                  </a:cubicBezTo>
                  <a:cubicBezTo>
                    <a:pt x="16199" y="2605"/>
                    <a:pt x="18202" y="3013"/>
                    <a:pt x="19548" y="4965"/>
                  </a:cubicBezTo>
                  <a:cubicBezTo>
                    <a:pt x="21255" y="7441"/>
                    <a:pt x="21255" y="11455"/>
                    <a:pt x="19548" y="13931"/>
                  </a:cubicBezTo>
                  <a:cubicBezTo>
                    <a:pt x="18453" y="15519"/>
                    <a:pt x="16923" y="16081"/>
                    <a:pt x="15515" y="15630"/>
                  </a:cubicBezTo>
                  <a:cubicBezTo>
                    <a:pt x="15382" y="15939"/>
                    <a:pt x="15226" y="16233"/>
                    <a:pt x="15041" y="16502"/>
                  </a:cubicBezTo>
                  <a:cubicBezTo>
                    <a:pt x="14001" y="18007"/>
                    <a:pt x="12449" y="18299"/>
                    <a:pt x="11206" y="17397"/>
                  </a:cubicBezTo>
                  <a:cubicBezTo>
                    <a:pt x="11026" y="18042"/>
                    <a:pt x="10757" y="18648"/>
                    <a:pt x="10396" y="19172"/>
                  </a:cubicBezTo>
                  <a:cubicBezTo>
                    <a:pt x="8959" y="21263"/>
                    <a:pt x="6626" y="21266"/>
                    <a:pt x="5193" y="19172"/>
                  </a:cubicBezTo>
                  <a:cubicBezTo>
                    <a:pt x="4809" y="18611"/>
                    <a:pt x="4532" y="17955"/>
                    <a:pt x="4356" y="17256"/>
                  </a:cubicBezTo>
                  <a:cubicBezTo>
                    <a:pt x="3270" y="17640"/>
                    <a:pt x="2079" y="17229"/>
                    <a:pt x="1224" y="16011"/>
                  </a:cubicBezTo>
                  <a:cubicBezTo>
                    <a:pt x="562" y="15067"/>
                    <a:pt x="229" y="13823"/>
                    <a:pt x="225" y="12576"/>
                  </a:cubicBezTo>
                  <a:cubicBezTo>
                    <a:pt x="221" y="11329"/>
                    <a:pt x="546" y="10080"/>
                    <a:pt x="1202" y="9127"/>
                  </a:cubicBezTo>
                  <a:cubicBezTo>
                    <a:pt x="1456" y="8758"/>
                    <a:pt x="1741" y="8463"/>
                    <a:pt x="2046" y="8237"/>
                  </a:cubicBezTo>
                  <a:cubicBezTo>
                    <a:pt x="1391" y="6168"/>
                    <a:pt x="1648" y="3644"/>
                    <a:pt x="2822" y="1941"/>
                  </a:cubicBezTo>
                  <a:cubicBezTo>
                    <a:pt x="3577" y="847"/>
                    <a:pt x="4566" y="299"/>
                    <a:pt x="5555" y="299"/>
                  </a:cubicBezTo>
                  <a:close/>
                </a:path>
              </a:pathLst>
            </a:custGeom>
            <a:solidFill>
              <a:srgbClr val="418F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78" name="Service-Icon_White.png"/>
            <p:cNvPicPr>
              <a:picLocks noChangeAspect="1"/>
            </p:cNvPicPr>
            <p:nvPr/>
          </p:nvPicPr>
          <p:blipFill>
            <a:blip r:embed="rId14">
              <a:alphaModFix amt="30419"/>
              <a:extLst/>
            </a:blip>
            <a:srcRect/>
            <a:stretch>
              <a:fillRect/>
            </a:stretch>
          </p:blipFill>
          <p:spPr>
            <a:xfrm>
              <a:off x="835993" y="254106"/>
              <a:ext cx="19714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Marking_Icon_White.png"/>
            <p:cNvPicPr>
              <a:picLocks noChangeAspect="1"/>
            </p:cNvPicPr>
            <p:nvPr/>
          </p:nvPicPr>
          <p:blipFill>
            <a:blip r:embed="rId15">
              <a:alphaModFix amt="30419"/>
              <a:extLst/>
            </a:blip>
            <a:stretch>
              <a:fillRect/>
            </a:stretch>
          </p:blipFill>
          <p:spPr>
            <a:xfrm>
              <a:off x="1259812" y="425343"/>
              <a:ext cx="173052" cy="223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Community_Icon_White.png"/>
            <p:cNvPicPr>
              <a:picLocks noChangeAspect="1"/>
            </p:cNvPicPr>
            <p:nvPr/>
          </p:nvPicPr>
          <p:blipFill>
            <a:blip r:embed="rId16">
              <a:alphaModFix amt="30419"/>
              <a:extLst/>
            </a:blip>
            <a:stretch>
              <a:fillRect/>
            </a:stretch>
          </p:blipFill>
          <p:spPr>
            <a:xfrm>
              <a:off x="922507" y="644798"/>
              <a:ext cx="24278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Apps_Icon_White.png"/>
            <p:cNvPicPr>
              <a:picLocks noChangeAspect="1"/>
            </p:cNvPicPr>
            <p:nvPr/>
          </p:nvPicPr>
          <p:blipFill>
            <a:blip r:embed="rId17">
              <a:alphaModFix amt="30419"/>
              <a:extLst/>
            </a:blip>
            <a:stretch>
              <a:fillRect/>
            </a:stretch>
          </p:blipFill>
          <p:spPr>
            <a:xfrm>
              <a:off x="183118" y="597990"/>
              <a:ext cx="239442" cy="23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ales_Icon_White-filtered.png"/>
            <p:cNvPicPr>
              <a:picLocks noChangeAspect="1"/>
            </p:cNvPicPr>
            <p:nvPr/>
          </p:nvPicPr>
          <p:blipFill>
            <a:blip r:embed="rId18">
              <a:extLst/>
            </a:blip>
            <a:srcRect/>
            <a:stretch>
              <a:fillRect/>
            </a:stretch>
          </p:blipFill>
          <p:spPr>
            <a:xfrm>
              <a:off x="391580" y="228612"/>
              <a:ext cx="144805" cy="217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oT_Icon_White.png"/>
            <p:cNvPicPr>
              <a:picLocks noChangeAspect="1"/>
            </p:cNvPicPr>
            <p:nvPr/>
          </p:nvPicPr>
          <p:blipFill>
            <a:blip r:embed="rId19">
              <a:alphaModFix amt="30419"/>
              <a:extLst/>
            </a:blip>
            <a:srcRect t="2779" b="2779"/>
            <a:stretch>
              <a:fillRect/>
            </a:stretch>
          </p:blipFill>
          <p:spPr>
            <a:xfrm>
              <a:off x="549086" y="507112"/>
              <a:ext cx="315512" cy="132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6" name="Group 286"/>
            <p:cNvGrpSpPr/>
            <p:nvPr/>
          </p:nvGrpSpPr>
          <p:grpSpPr>
            <a:xfrm>
              <a:off x="122885" y="1277"/>
              <a:ext cx="663225" cy="662370"/>
              <a:chOff x="0" y="0"/>
              <a:chExt cx="663224" cy="662368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663225" cy="662369"/>
              </a:xfrm>
              <a:prstGeom prst="ellipse">
                <a:avLst/>
              </a:prstGeom>
              <a:solidFill>
                <a:srgbClr val="418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pic>
            <p:nvPicPr>
              <p:cNvPr id="285" name="Sales_Icon_White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rcRect/>
              <a:stretch>
                <a:fillRect/>
              </a:stretch>
            </p:blipFill>
            <p:spPr>
              <a:xfrm>
                <a:off x="187708" y="119717"/>
                <a:ext cx="287822" cy="432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8" name="Shape 288"/>
          <p:cNvSpPr/>
          <p:nvPr/>
        </p:nvSpPr>
        <p:spPr>
          <a:xfrm>
            <a:off x="1155997" y="10984018"/>
            <a:ext cx="5359008" cy="166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317" y="0"/>
                </a:moveTo>
                <a:lnTo>
                  <a:pt x="816" y="1777"/>
                </a:lnTo>
                <a:lnTo>
                  <a:pt x="210" y="1777"/>
                </a:lnTo>
                <a:cubicBezTo>
                  <a:pt x="179" y="1777"/>
                  <a:pt x="157" y="1778"/>
                  <a:pt x="137" y="1783"/>
                </a:cubicBezTo>
                <a:cubicBezTo>
                  <a:pt x="118" y="1788"/>
                  <a:pt x="103" y="1797"/>
                  <a:pt x="87" y="1813"/>
                </a:cubicBezTo>
                <a:cubicBezTo>
                  <a:pt x="69" y="1833"/>
                  <a:pt x="53" y="1865"/>
                  <a:pt x="40" y="1907"/>
                </a:cubicBezTo>
                <a:cubicBezTo>
                  <a:pt x="26" y="1949"/>
                  <a:pt x="16" y="1999"/>
                  <a:pt x="10" y="2055"/>
                </a:cubicBezTo>
                <a:cubicBezTo>
                  <a:pt x="5" y="2108"/>
                  <a:pt x="2" y="2158"/>
                  <a:pt x="1" y="2220"/>
                </a:cubicBezTo>
                <a:cubicBezTo>
                  <a:pt x="0" y="2282"/>
                  <a:pt x="0" y="2355"/>
                  <a:pt x="0" y="2452"/>
                </a:cubicBezTo>
                <a:lnTo>
                  <a:pt x="0" y="20925"/>
                </a:lnTo>
                <a:cubicBezTo>
                  <a:pt x="0" y="21023"/>
                  <a:pt x="0" y="21096"/>
                  <a:pt x="1" y="21158"/>
                </a:cubicBezTo>
                <a:cubicBezTo>
                  <a:pt x="2" y="21219"/>
                  <a:pt x="5" y="21269"/>
                  <a:pt x="10" y="21321"/>
                </a:cubicBezTo>
                <a:cubicBezTo>
                  <a:pt x="16" y="21378"/>
                  <a:pt x="26" y="21429"/>
                  <a:pt x="40" y="21472"/>
                </a:cubicBezTo>
                <a:cubicBezTo>
                  <a:pt x="53" y="21515"/>
                  <a:pt x="69" y="21548"/>
                  <a:pt x="87" y="21569"/>
                </a:cubicBezTo>
                <a:cubicBezTo>
                  <a:pt x="103" y="21585"/>
                  <a:pt x="119" y="21593"/>
                  <a:pt x="138" y="21596"/>
                </a:cubicBezTo>
                <a:cubicBezTo>
                  <a:pt x="157" y="21600"/>
                  <a:pt x="180" y="21599"/>
                  <a:pt x="210" y="21599"/>
                </a:cubicBezTo>
                <a:lnTo>
                  <a:pt x="21390" y="21599"/>
                </a:lnTo>
                <a:cubicBezTo>
                  <a:pt x="21421" y="21599"/>
                  <a:pt x="21443" y="21600"/>
                  <a:pt x="21463" y="21596"/>
                </a:cubicBezTo>
                <a:cubicBezTo>
                  <a:pt x="21482" y="21593"/>
                  <a:pt x="21497" y="21585"/>
                  <a:pt x="21513" y="21569"/>
                </a:cubicBezTo>
                <a:cubicBezTo>
                  <a:pt x="21531" y="21548"/>
                  <a:pt x="21547" y="21515"/>
                  <a:pt x="21560" y="21472"/>
                </a:cubicBezTo>
                <a:cubicBezTo>
                  <a:pt x="21574" y="21429"/>
                  <a:pt x="21584" y="21378"/>
                  <a:pt x="21590" y="21321"/>
                </a:cubicBezTo>
                <a:cubicBezTo>
                  <a:pt x="21595" y="21269"/>
                  <a:pt x="21598" y="21218"/>
                  <a:pt x="21599" y="21156"/>
                </a:cubicBezTo>
                <a:cubicBezTo>
                  <a:pt x="21600" y="21094"/>
                  <a:pt x="21600" y="21021"/>
                  <a:pt x="21600" y="20925"/>
                </a:cubicBezTo>
                <a:lnTo>
                  <a:pt x="21600" y="2457"/>
                </a:lnTo>
                <a:cubicBezTo>
                  <a:pt x="21600" y="2359"/>
                  <a:pt x="21600" y="2285"/>
                  <a:pt x="21599" y="2222"/>
                </a:cubicBezTo>
                <a:cubicBezTo>
                  <a:pt x="21598" y="2159"/>
                  <a:pt x="21595" y="2108"/>
                  <a:pt x="21590" y="2055"/>
                </a:cubicBezTo>
                <a:cubicBezTo>
                  <a:pt x="21584" y="1999"/>
                  <a:pt x="21574" y="1949"/>
                  <a:pt x="21560" y="1907"/>
                </a:cubicBezTo>
                <a:cubicBezTo>
                  <a:pt x="21547" y="1865"/>
                  <a:pt x="21531" y="1833"/>
                  <a:pt x="21513" y="1813"/>
                </a:cubicBezTo>
                <a:cubicBezTo>
                  <a:pt x="21497" y="1797"/>
                  <a:pt x="21481" y="1788"/>
                  <a:pt x="21462" y="1783"/>
                </a:cubicBezTo>
                <a:cubicBezTo>
                  <a:pt x="21443" y="1778"/>
                  <a:pt x="21420" y="1777"/>
                  <a:pt x="21390" y="1777"/>
                </a:cubicBezTo>
                <a:lnTo>
                  <a:pt x="1817" y="1777"/>
                </a:lnTo>
                <a:lnTo>
                  <a:pt x="1317" y="0"/>
                </a:lnTo>
                <a:close/>
              </a:path>
            </a:pathLst>
          </a:custGeom>
          <a:solidFill>
            <a:srgbClr val="003760">
              <a:alpha val="50000"/>
            </a:srgbClr>
          </a:solidFill>
          <a:ln w="25400">
            <a:solidFill>
              <a:srgbClr val="418FDE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044388" y="11914691"/>
            <a:ext cx="269052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800"/>
              </a:spcBef>
              <a:defRPr spc="-26"/>
            </a:lvl1pPr>
          </a:lstStyle>
          <a:p>
            <a:r>
              <a:t>revenue increase</a:t>
            </a:r>
          </a:p>
        </p:txBody>
      </p:sp>
      <p:sp>
        <p:nvSpPr>
          <p:cNvPr id="290" name="Shape 290"/>
          <p:cNvSpPr/>
          <p:nvPr/>
        </p:nvSpPr>
        <p:spPr>
          <a:xfrm>
            <a:off x="1539760" y="11250972"/>
            <a:ext cx="219735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 defTabSz="584200">
              <a:tabLst>
                <a:tab pos="2197100" algn="l"/>
              </a:tabLst>
              <a:defRPr sz="5600" spc="0">
                <a:latin typeface="+mn-lt"/>
                <a:ea typeface="+mn-ea"/>
                <a:cs typeface="+mn-cs"/>
                <a:sym typeface="Salesforce Sans Light"/>
              </a:defRPr>
            </a:pPr>
            <a:r>
              <a:rPr sz="3400" spc="0" baseline="123529" dirty="0"/>
              <a:t>+</a:t>
            </a:r>
            <a:r>
              <a:rPr sz="8400" spc="0" dirty="0"/>
              <a:t>37</a:t>
            </a:r>
            <a:r>
              <a:rPr sz="4000" spc="0" baseline="77499" dirty="0"/>
              <a:t>%</a:t>
            </a:r>
          </a:p>
        </p:txBody>
      </p:sp>
      <p:sp>
        <p:nvSpPr>
          <p:cNvPr id="314" name="Shape 314"/>
          <p:cNvSpPr/>
          <p:nvPr/>
        </p:nvSpPr>
        <p:spPr>
          <a:xfrm>
            <a:off x="1143000" y="4194395"/>
            <a:ext cx="7802034" cy="1"/>
          </a:xfrm>
          <a:prstGeom prst="line">
            <a:avLst/>
          </a:prstGeom>
          <a:ln w="25400">
            <a:solidFill>
              <a:srgbClr val="418FDE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8558236" y="7389638"/>
            <a:ext cx="5816402" cy="4889448"/>
            <a:chOff x="8445501" y="7226115"/>
            <a:chExt cx="5816402" cy="4889448"/>
          </a:xfrm>
        </p:grpSpPr>
        <p:grpSp>
          <p:nvGrpSpPr>
            <p:cNvPr id="304" name="Group 304"/>
            <p:cNvGrpSpPr/>
            <p:nvPr/>
          </p:nvGrpSpPr>
          <p:grpSpPr>
            <a:xfrm>
              <a:off x="11562244" y="7226115"/>
              <a:ext cx="2278338" cy="4614898"/>
              <a:chOff x="0" y="0"/>
              <a:chExt cx="2278336" cy="4614897"/>
            </a:xfrm>
          </p:grpSpPr>
          <p:pic>
            <p:nvPicPr>
              <p:cNvPr id="302" name="image21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1266" r="1741"/>
              <a:stretch>
                <a:fillRect/>
              </a:stretch>
            </p:blipFill>
            <p:spPr>
              <a:xfrm>
                <a:off x="142742" y="543146"/>
                <a:ext cx="2021762" cy="35644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iPhone6_White_150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278337" cy="4614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Picture 49"/>
            <p:cNvPicPr>
              <a:picLocks/>
            </p:cNvPicPr>
            <p:nvPr/>
          </p:nvPicPr>
          <p:blipFill>
            <a:blip r:embed="rId8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1" y="11531930"/>
              <a:ext cx="5816402" cy="5836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roup 307"/>
            <p:cNvGrpSpPr/>
            <p:nvPr/>
          </p:nvGrpSpPr>
          <p:grpSpPr>
            <a:xfrm>
              <a:off x="9852842" y="7253772"/>
              <a:ext cx="2309190" cy="4610101"/>
              <a:chOff x="0" y="0"/>
              <a:chExt cx="2309188" cy="4610100"/>
            </a:xfrm>
          </p:grpSpPr>
          <p:pic>
            <p:nvPicPr>
              <p:cNvPr id="305" name="pasted-image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337" r="337"/>
              <a:stretch>
                <a:fillRect/>
              </a:stretch>
            </p:blipFill>
            <p:spPr>
              <a:xfrm>
                <a:off x="122852" y="470959"/>
                <a:ext cx="2063550" cy="3695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Galaxy S6 Edge_Edited_Cutout_2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309189" cy="461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9159650" y="9877415"/>
            <a:ext cx="1362317" cy="2540937"/>
            <a:chOff x="9046915" y="9713892"/>
            <a:chExt cx="1362317" cy="2540937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8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915" y="11610163"/>
              <a:ext cx="1362317" cy="6446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roup 311"/>
            <p:cNvGrpSpPr/>
            <p:nvPr/>
          </p:nvGrpSpPr>
          <p:grpSpPr>
            <a:xfrm>
              <a:off x="9102365" y="9713892"/>
              <a:ext cx="1245222" cy="2239323"/>
              <a:chOff x="0" y="0"/>
              <a:chExt cx="1245220" cy="2239321"/>
            </a:xfrm>
          </p:grpSpPr>
          <p:pic>
            <p:nvPicPr>
              <p:cNvPr id="309" name="Apple_Watch_White_Cutout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245221" cy="2239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pasted-image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/>
              <a:stretch>
                <a:fillRect/>
              </a:stretch>
            </p:blipFill>
            <p:spPr>
              <a:xfrm>
                <a:off x="209159" y="599095"/>
                <a:ext cx="835215" cy="10440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06339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9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49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812112" fill="hold"/>
                                        <p:tgtEl>
                                          <p:spTgt spid="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298"/>
                </p:tgtEl>
              </p:cMediaNode>
            </p:video>
          </p:childTnLst>
        </p:cTn>
      </p:par>
    </p:tnLst>
    <p:bldLst>
      <p:bldP spid="288" grpId="0" animBg="1" advAuto="0"/>
      <p:bldP spid="289" grpId="0" animBg="1" advAuto="0"/>
      <p:bldP spid="290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3" y="0"/>
            <a:ext cx="20220644" cy="13716000"/>
          </a:xfrm>
          <a:prstGeom prst="rect">
            <a:avLst/>
          </a:prstGeom>
        </p:spPr>
      </p:pic>
      <p:pic>
        <p:nvPicPr>
          <p:cNvPr id="269" name="TrailheaDX - Keynote Terrain Pattern.png"/>
          <p:cNvPicPr>
            <a:picLocks noChangeAspect="1"/>
          </p:cNvPicPr>
          <p:nvPr/>
        </p:nvPicPr>
        <p:blipFill>
          <a:blip r:embed="rId4">
            <a:alphaModFix amt="49885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7360144" y="-116161"/>
            <a:ext cx="9515489" cy="1837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978" y="8514"/>
                </a:lnTo>
                <a:lnTo>
                  <a:pt x="3170" y="8591"/>
                </a:lnTo>
                <a:lnTo>
                  <a:pt x="9724" y="0"/>
                </a:lnTo>
                <a:lnTo>
                  <a:pt x="21600" y="0"/>
                </a:lnTo>
                <a:lnTo>
                  <a:pt x="13524" y="7438"/>
                </a:lnTo>
                <a:lnTo>
                  <a:pt x="20992" y="7504"/>
                </a:lnTo>
                <a:lnTo>
                  <a:pt x="60" y="21600"/>
                </a:lnTo>
                <a:lnTo>
                  <a:pt x="0" y="21600"/>
                </a:lnTo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66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Sales Cloud Lightning</a:t>
            </a:r>
          </a:p>
        </p:txBody>
      </p:sp>
      <p:pic>
        <p:nvPicPr>
          <p:cNvPr id="275" name="TrailheaDX - Keynote Terrain Pattern.png"/>
          <p:cNvPicPr>
            <a:picLocks noChangeAspect="1"/>
          </p:cNvPicPr>
          <p:nvPr/>
        </p:nvPicPr>
        <p:blipFill>
          <a:blip r:embed="rId4">
            <a:alphaModFix amt="49885"/>
            <a:extLst/>
          </a:blip>
          <a:srcRect r="51790"/>
          <a:stretch>
            <a:fillRect/>
          </a:stretch>
        </p:blipFill>
        <p:spPr>
          <a:xfrm>
            <a:off x="0" y="0"/>
            <a:ext cx="1175543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819" y="21600"/>
                </a:lnTo>
                <a:lnTo>
                  <a:pt x="21600" y="11222"/>
                </a:lnTo>
                <a:lnTo>
                  <a:pt x="16090" y="11326"/>
                </a:lnTo>
                <a:lnTo>
                  <a:pt x="2131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the way you want</a:t>
            </a:r>
          </a:p>
          <a:p>
            <a:pPr lvl="1"/>
            <a:r>
              <a:rPr dirty="0"/>
              <a:t>Lightning Platform &amp; Ecosystem 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faster</a:t>
            </a:r>
          </a:p>
          <a:p>
            <a:pPr lvl="1"/>
            <a:r>
              <a:rPr dirty="0"/>
              <a:t>Salesforce SteelBrick &amp; Microsoft Integrations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smarter</a:t>
            </a:r>
          </a:p>
          <a:p>
            <a:pPr lvl="1"/>
            <a:r>
              <a:rPr dirty="0"/>
              <a:t>SalesforceIQ &amp; Sales Wave Analytics</a:t>
            </a:r>
          </a:p>
          <a:p>
            <a:r>
              <a:rPr dirty="0">
                <a:latin typeface="Salesforce Sans" charset="0"/>
                <a:ea typeface="Salesforce Sans" charset="0"/>
                <a:cs typeface="Salesforce Sans" charset="0"/>
              </a:rPr>
              <a:t>Sell from anywhere</a:t>
            </a:r>
          </a:p>
          <a:p>
            <a:pPr lvl="1"/>
            <a:r>
              <a:rPr dirty="0"/>
              <a:t>Salesforce1 Mobile App 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#1 Sales application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1100666" y="609600"/>
            <a:ext cx="1735409" cy="1206501"/>
            <a:chOff x="0" y="0"/>
            <a:chExt cx="1735407" cy="1206500"/>
          </a:xfrm>
        </p:grpSpPr>
        <p:pic>
          <p:nvPicPr>
            <p:cNvPr id="276" name="Analytics_Bar_Chart_Icon_White-filtered.png"/>
            <p:cNvPicPr>
              <a:picLocks noChangeAspect="1"/>
            </p:cNvPicPr>
            <p:nvPr/>
          </p:nvPicPr>
          <p:blipFill>
            <a:blip r:embed="rId5">
              <a:alphaModFix amt="30419"/>
              <a:extLst/>
            </a:blip>
            <a:srcRect l="7646" r="7646"/>
            <a:stretch>
              <a:fillRect/>
            </a:stretch>
          </p:blipFill>
          <p:spPr>
            <a:xfrm>
              <a:off x="539512" y="794583"/>
              <a:ext cx="203556" cy="205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-1" y="0"/>
              <a:ext cx="1735409" cy="120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045" extrusionOk="0">
                  <a:moveTo>
                    <a:pt x="5555" y="0"/>
                  </a:moveTo>
                  <a:cubicBezTo>
                    <a:pt x="4513" y="0"/>
                    <a:pt x="3471" y="575"/>
                    <a:pt x="2676" y="1728"/>
                  </a:cubicBezTo>
                  <a:cubicBezTo>
                    <a:pt x="1483" y="3457"/>
                    <a:pt x="1186" y="5994"/>
                    <a:pt x="1783" y="8126"/>
                  </a:cubicBezTo>
                  <a:cubicBezTo>
                    <a:pt x="1516" y="8347"/>
                    <a:pt x="1262" y="8618"/>
                    <a:pt x="1034" y="8949"/>
                  </a:cubicBezTo>
                  <a:cubicBezTo>
                    <a:pt x="-345" y="10949"/>
                    <a:pt x="-345" y="14191"/>
                    <a:pt x="1034" y="16191"/>
                  </a:cubicBezTo>
                  <a:cubicBezTo>
                    <a:pt x="1821" y="17333"/>
                    <a:pt x="2888" y="17819"/>
                    <a:pt x="3915" y="17657"/>
                  </a:cubicBezTo>
                  <a:cubicBezTo>
                    <a:pt x="3957" y="17651"/>
                    <a:pt x="3998" y="17644"/>
                    <a:pt x="4040" y="17635"/>
                  </a:cubicBezTo>
                  <a:cubicBezTo>
                    <a:pt x="4081" y="17627"/>
                    <a:pt x="4123" y="17616"/>
                    <a:pt x="4165" y="17606"/>
                  </a:cubicBezTo>
                  <a:cubicBezTo>
                    <a:pt x="4173" y="17604"/>
                    <a:pt x="4181" y="17603"/>
                    <a:pt x="4189" y="17601"/>
                  </a:cubicBezTo>
                  <a:cubicBezTo>
                    <a:pt x="4197" y="17599"/>
                    <a:pt x="4204" y="17596"/>
                    <a:pt x="4212" y="17595"/>
                  </a:cubicBezTo>
                  <a:lnTo>
                    <a:pt x="4213" y="17595"/>
                  </a:lnTo>
                  <a:cubicBezTo>
                    <a:pt x="4403" y="18244"/>
                    <a:pt x="4680" y="18852"/>
                    <a:pt x="5044" y="19381"/>
                  </a:cubicBezTo>
                  <a:cubicBezTo>
                    <a:pt x="6574" y="21600"/>
                    <a:pt x="9054" y="21600"/>
                    <a:pt x="10584" y="19381"/>
                  </a:cubicBezTo>
                  <a:cubicBezTo>
                    <a:pt x="10909" y="18910"/>
                    <a:pt x="11161" y="18375"/>
                    <a:pt x="11348" y="17806"/>
                  </a:cubicBezTo>
                  <a:lnTo>
                    <a:pt x="11355" y="17803"/>
                  </a:lnTo>
                  <a:cubicBezTo>
                    <a:pt x="12633" y="18568"/>
                    <a:pt x="14157" y="18199"/>
                    <a:pt x="15195" y="16693"/>
                  </a:cubicBezTo>
                  <a:cubicBezTo>
                    <a:pt x="15357" y="16459"/>
                    <a:pt x="15498" y="16206"/>
                    <a:pt x="15621" y="15942"/>
                  </a:cubicBezTo>
                  <a:cubicBezTo>
                    <a:pt x="17057" y="16341"/>
                    <a:pt x="18599" y="15734"/>
                    <a:pt x="19710" y="14122"/>
                  </a:cubicBezTo>
                  <a:cubicBezTo>
                    <a:pt x="19815" y="13970"/>
                    <a:pt x="19914" y="13812"/>
                    <a:pt x="20007" y="13649"/>
                  </a:cubicBezTo>
                  <a:cubicBezTo>
                    <a:pt x="20021" y="13625"/>
                    <a:pt x="20034" y="13600"/>
                    <a:pt x="20048" y="13576"/>
                  </a:cubicBezTo>
                  <a:cubicBezTo>
                    <a:pt x="20103" y="13475"/>
                    <a:pt x="20155" y="13372"/>
                    <a:pt x="20207" y="13268"/>
                  </a:cubicBezTo>
                  <a:cubicBezTo>
                    <a:pt x="20281" y="13118"/>
                    <a:pt x="20350" y="12964"/>
                    <a:pt x="20415" y="12806"/>
                  </a:cubicBezTo>
                  <a:cubicBezTo>
                    <a:pt x="20819" y="11830"/>
                    <a:pt x="21056" y="10693"/>
                    <a:pt x="21056" y="9475"/>
                  </a:cubicBezTo>
                  <a:cubicBezTo>
                    <a:pt x="21056" y="8833"/>
                    <a:pt x="20991" y="8213"/>
                    <a:pt x="20871" y="7627"/>
                  </a:cubicBezTo>
                  <a:cubicBezTo>
                    <a:pt x="20666" y="6578"/>
                    <a:pt x="20280" y="5588"/>
                    <a:pt x="19710" y="4762"/>
                  </a:cubicBezTo>
                  <a:cubicBezTo>
                    <a:pt x="18355" y="2797"/>
                    <a:pt x="16360" y="2327"/>
                    <a:pt x="14698" y="3351"/>
                  </a:cubicBezTo>
                  <a:cubicBezTo>
                    <a:pt x="14546" y="2995"/>
                    <a:pt x="14368" y="2655"/>
                    <a:pt x="14155" y="2345"/>
                  </a:cubicBezTo>
                  <a:cubicBezTo>
                    <a:pt x="12662" y="174"/>
                    <a:pt x="10261" y="140"/>
                    <a:pt x="8734" y="2231"/>
                  </a:cubicBezTo>
                  <a:cubicBezTo>
                    <a:pt x="8641" y="2058"/>
                    <a:pt x="8543" y="1888"/>
                    <a:pt x="8433" y="1728"/>
                  </a:cubicBezTo>
                  <a:cubicBezTo>
                    <a:pt x="7638" y="575"/>
                    <a:pt x="6596" y="0"/>
                    <a:pt x="5555" y="0"/>
                  </a:cubicBezTo>
                  <a:close/>
                  <a:moveTo>
                    <a:pt x="5555" y="299"/>
                  </a:moveTo>
                  <a:cubicBezTo>
                    <a:pt x="6544" y="299"/>
                    <a:pt x="7532" y="847"/>
                    <a:pt x="8286" y="1941"/>
                  </a:cubicBezTo>
                  <a:cubicBezTo>
                    <a:pt x="8450" y="2178"/>
                    <a:pt x="8593" y="2431"/>
                    <a:pt x="8720" y="2697"/>
                  </a:cubicBezTo>
                  <a:cubicBezTo>
                    <a:pt x="8754" y="2644"/>
                    <a:pt x="8785" y="2588"/>
                    <a:pt x="8821" y="2536"/>
                  </a:cubicBezTo>
                  <a:cubicBezTo>
                    <a:pt x="10239" y="473"/>
                    <a:pt x="12539" y="474"/>
                    <a:pt x="13958" y="2536"/>
                  </a:cubicBezTo>
                  <a:cubicBezTo>
                    <a:pt x="14207" y="2899"/>
                    <a:pt x="14412" y="3303"/>
                    <a:pt x="14574" y="3732"/>
                  </a:cubicBezTo>
                  <a:cubicBezTo>
                    <a:pt x="16199" y="2605"/>
                    <a:pt x="18202" y="3013"/>
                    <a:pt x="19548" y="4965"/>
                  </a:cubicBezTo>
                  <a:cubicBezTo>
                    <a:pt x="21255" y="7441"/>
                    <a:pt x="21255" y="11455"/>
                    <a:pt x="19548" y="13931"/>
                  </a:cubicBezTo>
                  <a:cubicBezTo>
                    <a:pt x="18453" y="15519"/>
                    <a:pt x="16923" y="16081"/>
                    <a:pt x="15515" y="15630"/>
                  </a:cubicBezTo>
                  <a:cubicBezTo>
                    <a:pt x="15382" y="15939"/>
                    <a:pt x="15226" y="16233"/>
                    <a:pt x="15041" y="16502"/>
                  </a:cubicBezTo>
                  <a:cubicBezTo>
                    <a:pt x="14001" y="18007"/>
                    <a:pt x="12449" y="18299"/>
                    <a:pt x="11206" y="17397"/>
                  </a:cubicBezTo>
                  <a:cubicBezTo>
                    <a:pt x="11026" y="18042"/>
                    <a:pt x="10757" y="18648"/>
                    <a:pt x="10396" y="19172"/>
                  </a:cubicBezTo>
                  <a:cubicBezTo>
                    <a:pt x="8959" y="21263"/>
                    <a:pt x="6626" y="21266"/>
                    <a:pt x="5193" y="19172"/>
                  </a:cubicBezTo>
                  <a:cubicBezTo>
                    <a:pt x="4809" y="18611"/>
                    <a:pt x="4532" y="17955"/>
                    <a:pt x="4356" y="17256"/>
                  </a:cubicBezTo>
                  <a:cubicBezTo>
                    <a:pt x="3270" y="17640"/>
                    <a:pt x="2079" y="17229"/>
                    <a:pt x="1224" y="16011"/>
                  </a:cubicBezTo>
                  <a:cubicBezTo>
                    <a:pt x="562" y="15067"/>
                    <a:pt x="229" y="13823"/>
                    <a:pt x="225" y="12576"/>
                  </a:cubicBezTo>
                  <a:cubicBezTo>
                    <a:pt x="221" y="11329"/>
                    <a:pt x="546" y="10080"/>
                    <a:pt x="1202" y="9127"/>
                  </a:cubicBezTo>
                  <a:cubicBezTo>
                    <a:pt x="1456" y="8758"/>
                    <a:pt x="1741" y="8463"/>
                    <a:pt x="2046" y="8237"/>
                  </a:cubicBezTo>
                  <a:cubicBezTo>
                    <a:pt x="1391" y="6168"/>
                    <a:pt x="1648" y="3644"/>
                    <a:pt x="2822" y="1941"/>
                  </a:cubicBezTo>
                  <a:cubicBezTo>
                    <a:pt x="3577" y="847"/>
                    <a:pt x="4566" y="299"/>
                    <a:pt x="5555" y="299"/>
                  </a:cubicBezTo>
                  <a:close/>
                </a:path>
              </a:pathLst>
            </a:custGeom>
            <a:solidFill>
              <a:srgbClr val="418F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/>
              </a:pPr>
              <a:endParaRPr/>
            </a:p>
          </p:txBody>
        </p:sp>
        <p:pic>
          <p:nvPicPr>
            <p:cNvPr id="278" name="Service-Icon_White.png"/>
            <p:cNvPicPr>
              <a:picLocks noChangeAspect="1"/>
            </p:cNvPicPr>
            <p:nvPr/>
          </p:nvPicPr>
          <p:blipFill>
            <a:blip r:embed="rId6">
              <a:alphaModFix amt="30419"/>
              <a:extLst/>
            </a:blip>
            <a:srcRect/>
            <a:stretch>
              <a:fillRect/>
            </a:stretch>
          </p:blipFill>
          <p:spPr>
            <a:xfrm>
              <a:off x="835993" y="254106"/>
              <a:ext cx="19714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Marking_Icon_White.png"/>
            <p:cNvPicPr>
              <a:picLocks noChangeAspect="1"/>
            </p:cNvPicPr>
            <p:nvPr/>
          </p:nvPicPr>
          <p:blipFill>
            <a:blip r:embed="rId7">
              <a:alphaModFix amt="30419"/>
              <a:extLst/>
            </a:blip>
            <a:stretch>
              <a:fillRect/>
            </a:stretch>
          </p:blipFill>
          <p:spPr>
            <a:xfrm>
              <a:off x="1259812" y="425343"/>
              <a:ext cx="173052" cy="223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Community_Icon_White.png"/>
            <p:cNvPicPr>
              <a:picLocks noChangeAspect="1"/>
            </p:cNvPicPr>
            <p:nvPr/>
          </p:nvPicPr>
          <p:blipFill>
            <a:blip r:embed="rId8">
              <a:alphaModFix amt="30419"/>
              <a:extLst/>
            </a:blip>
            <a:stretch>
              <a:fillRect/>
            </a:stretch>
          </p:blipFill>
          <p:spPr>
            <a:xfrm>
              <a:off x="922507" y="644798"/>
              <a:ext cx="242789" cy="20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Apps_Icon_White.png"/>
            <p:cNvPicPr>
              <a:picLocks noChangeAspect="1"/>
            </p:cNvPicPr>
            <p:nvPr/>
          </p:nvPicPr>
          <p:blipFill>
            <a:blip r:embed="rId9">
              <a:alphaModFix amt="30419"/>
              <a:extLst/>
            </a:blip>
            <a:stretch>
              <a:fillRect/>
            </a:stretch>
          </p:blipFill>
          <p:spPr>
            <a:xfrm>
              <a:off x="183118" y="597990"/>
              <a:ext cx="239442" cy="238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Sales_Icon_White-filtered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/>
            <a:stretch>
              <a:fillRect/>
            </a:stretch>
          </p:blipFill>
          <p:spPr>
            <a:xfrm>
              <a:off x="391580" y="228612"/>
              <a:ext cx="144805" cy="217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oT_Icon_White.png"/>
            <p:cNvPicPr>
              <a:picLocks noChangeAspect="1"/>
            </p:cNvPicPr>
            <p:nvPr/>
          </p:nvPicPr>
          <p:blipFill>
            <a:blip r:embed="rId11">
              <a:alphaModFix amt="30419"/>
              <a:extLst/>
            </a:blip>
            <a:srcRect t="2779" b="2779"/>
            <a:stretch>
              <a:fillRect/>
            </a:stretch>
          </p:blipFill>
          <p:spPr>
            <a:xfrm>
              <a:off x="549086" y="507112"/>
              <a:ext cx="315512" cy="132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6" name="Group 286"/>
            <p:cNvGrpSpPr/>
            <p:nvPr/>
          </p:nvGrpSpPr>
          <p:grpSpPr>
            <a:xfrm>
              <a:off x="122885" y="1277"/>
              <a:ext cx="663225" cy="662370"/>
              <a:chOff x="0" y="0"/>
              <a:chExt cx="663224" cy="662368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0" y="0"/>
                <a:ext cx="663225" cy="662369"/>
              </a:xfrm>
              <a:prstGeom prst="ellipse">
                <a:avLst/>
              </a:prstGeom>
              <a:solidFill>
                <a:srgbClr val="418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800"/>
                </a:pPr>
                <a:endParaRPr/>
              </a:p>
            </p:txBody>
          </p:sp>
          <p:pic>
            <p:nvPicPr>
              <p:cNvPr id="285" name="Sales_Icon_White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/>
              <a:stretch>
                <a:fillRect/>
              </a:stretch>
            </p:blipFill>
            <p:spPr>
              <a:xfrm>
                <a:off x="187708" y="119717"/>
                <a:ext cx="287822" cy="432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8" name="Shape 288"/>
          <p:cNvSpPr/>
          <p:nvPr/>
        </p:nvSpPr>
        <p:spPr>
          <a:xfrm>
            <a:off x="1155997" y="10984018"/>
            <a:ext cx="5359008" cy="166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317" y="0"/>
                </a:moveTo>
                <a:lnTo>
                  <a:pt x="816" y="1777"/>
                </a:lnTo>
                <a:lnTo>
                  <a:pt x="210" y="1777"/>
                </a:lnTo>
                <a:cubicBezTo>
                  <a:pt x="179" y="1777"/>
                  <a:pt x="157" y="1778"/>
                  <a:pt x="137" y="1783"/>
                </a:cubicBezTo>
                <a:cubicBezTo>
                  <a:pt x="118" y="1788"/>
                  <a:pt x="103" y="1797"/>
                  <a:pt x="87" y="1813"/>
                </a:cubicBezTo>
                <a:cubicBezTo>
                  <a:pt x="69" y="1833"/>
                  <a:pt x="53" y="1865"/>
                  <a:pt x="40" y="1907"/>
                </a:cubicBezTo>
                <a:cubicBezTo>
                  <a:pt x="26" y="1949"/>
                  <a:pt x="16" y="1999"/>
                  <a:pt x="10" y="2055"/>
                </a:cubicBezTo>
                <a:cubicBezTo>
                  <a:pt x="5" y="2108"/>
                  <a:pt x="2" y="2158"/>
                  <a:pt x="1" y="2220"/>
                </a:cubicBezTo>
                <a:cubicBezTo>
                  <a:pt x="0" y="2282"/>
                  <a:pt x="0" y="2355"/>
                  <a:pt x="0" y="2452"/>
                </a:cubicBezTo>
                <a:lnTo>
                  <a:pt x="0" y="20925"/>
                </a:lnTo>
                <a:cubicBezTo>
                  <a:pt x="0" y="21023"/>
                  <a:pt x="0" y="21096"/>
                  <a:pt x="1" y="21158"/>
                </a:cubicBezTo>
                <a:cubicBezTo>
                  <a:pt x="2" y="21219"/>
                  <a:pt x="5" y="21269"/>
                  <a:pt x="10" y="21321"/>
                </a:cubicBezTo>
                <a:cubicBezTo>
                  <a:pt x="16" y="21378"/>
                  <a:pt x="26" y="21429"/>
                  <a:pt x="40" y="21472"/>
                </a:cubicBezTo>
                <a:cubicBezTo>
                  <a:pt x="53" y="21515"/>
                  <a:pt x="69" y="21548"/>
                  <a:pt x="87" y="21569"/>
                </a:cubicBezTo>
                <a:cubicBezTo>
                  <a:pt x="103" y="21585"/>
                  <a:pt x="119" y="21593"/>
                  <a:pt x="138" y="21596"/>
                </a:cubicBezTo>
                <a:cubicBezTo>
                  <a:pt x="157" y="21600"/>
                  <a:pt x="180" y="21599"/>
                  <a:pt x="210" y="21599"/>
                </a:cubicBezTo>
                <a:lnTo>
                  <a:pt x="21390" y="21599"/>
                </a:lnTo>
                <a:cubicBezTo>
                  <a:pt x="21421" y="21599"/>
                  <a:pt x="21443" y="21600"/>
                  <a:pt x="21463" y="21596"/>
                </a:cubicBezTo>
                <a:cubicBezTo>
                  <a:pt x="21482" y="21593"/>
                  <a:pt x="21497" y="21585"/>
                  <a:pt x="21513" y="21569"/>
                </a:cubicBezTo>
                <a:cubicBezTo>
                  <a:pt x="21531" y="21548"/>
                  <a:pt x="21547" y="21515"/>
                  <a:pt x="21560" y="21472"/>
                </a:cubicBezTo>
                <a:cubicBezTo>
                  <a:pt x="21574" y="21429"/>
                  <a:pt x="21584" y="21378"/>
                  <a:pt x="21590" y="21321"/>
                </a:cubicBezTo>
                <a:cubicBezTo>
                  <a:pt x="21595" y="21269"/>
                  <a:pt x="21598" y="21218"/>
                  <a:pt x="21599" y="21156"/>
                </a:cubicBezTo>
                <a:cubicBezTo>
                  <a:pt x="21600" y="21094"/>
                  <a:pt x="21600" y="21021"/>
                  <a:pt x="21600" y="20925"/>
                </a:cubicBezTo>
                <a:lnTo>
                  <a:pt x="21600" y="2457"/>
                </a:lnTo>
                <a:cubicBezTo>
                  <a:pt x="21600" y="2359"/>
                  <a:pt x="21600" y="2285"/>
                  <a:pt x="21599" y="2222"/>
                </a:cubicBezTo>
                <a:cubicBezTo>
                  <a:pt x="21598" y="2159"/>
                  <a:pt x="21595" y="2108"/>
                  <a:pt x="21590" y="2055"/>
                </a:cubicBezTo>
                <a:cubicBezTo>
                  <a:pt x="21584" y="1999"/>
                  <a:pt x="21574" y="1949"/>
                  <a:pt x="21560" y="1907"/>
                </a:cubicBezTo>
                <a:cubicBezTo>
                  <a:pt x="21547" y="1865"/>
                  <a:pt x="21531" y="1833"/>
                  <a:pt x="21513" y="1813"/>
                </a:cubicBezTo>
                <a:cubicBezTo>
                  <a:pt x="21497" y="1797"/>
                  <a:pt x="21481" y="1788"/>
                  <a:pt x="21462" y="1783"/>
                </a:cubicBezTo>
                <a:cubicBezTo>
                  <a:pt x="21443" y="1778"/>
                  <a:pt x="21420" y="1777"/>
                  <a:pt x="21390" y="1777"/>
                </a:cubicBezTo>
                <a:lnTo>
                  <a:pt x="1817" y="1777"/>
                </a:lnTo>
                <a:lnTo>
                  <a:pt x="1317" y="0"/>
                </a:lnTo>
                <a:close/>
              </a:path>
            </a:pathLst>
          </a:custGeom>
          <a:solidFill>
            <a:srgbClr val="003760">
              <a:alpha val="50000"/>
            </a:srgbClr>
          </a:solidFill>
          <a:ln w="25400">
            <a:solidFill>
              <a:srgbClr val="418FDE"/>
            </a:solidFill>
            <a:miter lim="400000"/>
          </a:ln>
        </p:spPr>
        <p:txBody>
          <a:bodyPr lIns="76200" tIns="76200" rIns="76200" bIns="76200" anchor="ctr"/>
          <a:lstStyle/>
          <a:p>
            <a:pPr algn="l" defTabSz="584200">
              <a:defRPr sz="9600" spc="0">
                <a:latin typeface="+mn-lt"/>
                <a:ea typeface="+mn-ea"/>
                <a:cs typeface="+mn-cs"/>
                <a:sym typeface="Salesforce Sans Light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044388" y="11914691"/>
            <a:ext cx="269052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spcBef>
                <a:spcPts val="800"/>
              </a:spcBef>
              <a:defRPr spc="-26"/>
            </a:lvl1pPr>
          </a:lstStyle>
          <a:p>
            <a:r>
              <a:t>revenue increase</a:t>
            </a:r>
          </a:p>
        </p:txBody>
      </p:sp>
      <p:sp>
        <p:nvSpPr>
          <p:cNvPr id="290" name="Shape 290"/>
          <p:cNvSpPr/>
          <p:nvPr/>
        </p:nvSpPr>
        <p:spPr>
          <a:xfrm>
            <a:off x="1539760" y="11250972"/>
            <a:ext cx="219735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 defTabSz="584200">
              <a:tabLst>
                <a:tab pos="2197100" algn="l"/>
              </a:tabLst>
              <a:defRPr sz="5600" spc="0">
                <a:latin typeface="+mn-lt"/>
                <a:ea typeface="+mn-ea"/>
                <a:cs typeface="+mn-cs"/>
                <a:sym typeface="Salesforce Sans Light"/>
              </a:defRPr>
            </a:pPr>
            <a:r>
              <a:rPr sz="3400" spc="0" baseline="123529" dirty="0"/>
              <a:t>+</a:t>
            </a:r>
            <a:r>
              <a:rPr sz="8400" spc="0" dirty="0"/>
              <a:t>37</a:t>
            </a:r>
            <a:r>
              <a:rPr sz="4000" spc="0" baseline="77499" dirty="0"/>
              <a:t>%</a:t>
            </a:r>
          </a:p>
        </p:txBody>
      </p:sp>
      <p:sp>
        <p:nvSpPr>
          <p:cNvPr id="314" name="Shape 314"/>
          <p:cNvSpPr/>
          <p:nvPr/>
        </p:nvSpPr>
        <p:spPr>
          <a:xfrm>
            <a:off x="1143000" y="4194395"/>
            <a:ext cx="7802034" cy="1"/>
          </a:xfrm>
          <a:prstGeom prst="line">
            <a:avLst/>
          </a:prstGeom>
          <a:ln w="25400">
            <a:solidFill>
              <a:srgbClr val="418FDE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11239477" y="2636689"/>
            <a:ext cx="12788475" cy="9555117"/>
            <a:chOff x="4413515" y="1620766"/>
            <a:chExt cx="5026909" cy="375593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4245" y="1812453"/>
              <a:ext cx="4595254" cy="2710714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413515" y="1620766"/>
              <a:ext cx="5026909" cy="3755937"/>
              <a:chOff x="4363427" y="2196475"/>
              <a:chExt cx="5098853" cy="3809691"/>
            </a:xfrm>
          </p:grpSpPr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14">
                <a:alphaModFix amt="4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434" y="5740023"/>
                <a:ext cx="2751300" cy="266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Thunderbolt_Desktop-Monitor_Cutout.png"/>
              <p:cNvPicPr/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3427" y="2196475"/>
                <a:ext cx="5098853" cy="36825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8529588" y="6266417"/>
            <a:ext cx="7457558" cy="6269054"/>
            <a:chOff x="11135620" y="6652814"/>
            <a:chExt cx="7457558" cy="6269054"/>
          </a:xfrm>
        </p:grpSpPr>
        <p:grpSp>
          <p:nvGrpSpPr>
            <p:cNvPr id="304" name="Group 304"/>
            <p:cNvGrpSpPr/>
            <p:nvPr/>
          </p:nvGrpSpPr>
          <p:grpSpPr>
            <a:xfrm>
              <a:off x="15131783" y="6652814"/>
              <a:ext cx="2921194" cy="5917037"/>
              <a:chOff x="0" y="0"/>
              <a:chExt cx="2278336" cy="4614897"/>
            </a:xfrm>
          </p:grpSpPr>
          <p:pic>
            <p:nvPicPr>
              <p:cNvPr id="302" name="image21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l="1266" r="1741"/>
              <a:stretch>
                <a:fillRect/>
              </a:stretch>
            </p:blipFill>
            <p:spPr>
              <a:xfrm>
                <a:off x="142742" y="543146"/>
                <a:ext cx="2021762" cy="35644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iPhone6_White_150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278337" cy="4614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Picture 49"/>
            <p:cNvPicPr>
              <a:picLocks/>
            </p:cNvPicPr>
            <p:nvPr/>
          </p:nvPicPr>
          <p:blipFill>
            <a:blip r:embed="rId14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5620" y="12173557"/>
              <a:ext cx="7457558" cy="748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roup 307"/>
            <p:cNvGrpSpPr/>
            <p:nvPr/>
          </p:nvGrpSpPr>
          <p:grpSpPr>
            <a:xfrm>
              <a:off x="12550903" y="6688275"/>
              <a:ext cx="2960751" cy="5910886"/>
              <a:chOff x="0" y="0"/>
              <a:chExt cx="2309188" cy="4610100"/>
            </a:xfrm>
          </p:grpSpPr>
          <p:pic>
            <p:nvPicPr>
              <p:cNvPr id="305" name="pasted-image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rcRect l="337" r="337"/>
              <a:stretch>
                <a:fillRect/>
              </a:stretch>
            </p:blipFill>
            <p:spPr>
              <a:xfrm>
                <a:off x="122852" y="470959"/>
                <a:ext cx="2063550" cy="3695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Galaxy S6 Edge_Edited_Cutout_2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2309189" cy="461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9118874" y="9456145"/>
            <a:ext cx="1746708" cy="3257888"/>
            <a:chOff x="9046915" y="9713892"/>
            <a:chExt cx="1362317" cy="2540937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1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6915" y="11610163"/>
              <a:ext cx="1362317" cy="6446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roup 311"/>
            <p:cNvGrpSpPr/>
            <p:nvPr/>
          </p:nvGrpSpPr>
          <p:grpSpPr>
            <a:xfrm>
              <a:off x="9102365" y="9713892"/>
              <a:ext cx="1245222" cy="2239323"/>
              <a:chOff x="0" y="0"/>
              <a:chExt cx="1245220" cy="2239321"/>
            </a:xfrm>
          </p:grpSpPr>
          <p:pic>
            <p:nvPicPr>
              <p:cNvPr id="309" name="Apple_Watch_White_Cutout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245221" cy="22393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pasted-image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/>
              <a:stretch>
                <a:fillRect/>
              </a:stretch>
            </p:blipFill>
            <p:spPr>
              <a:xfrm>
                <a:off x="209159" y="599095"/>
                <a:ext cx="835215" cy="10440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14491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99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9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 advAuto="0"/>
      <p:bldP spid="289" grpId="0" animBg="1" advAuto="0"/>
      <p:bldP spid="290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3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4500000" scaled="0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" name="Shape 122"/>
          <p:cNvSpPr/>
          <p:nvPr/>
        </p:nvSpPr>
        <p:spPr>
          <a:xfrm flipH="1">
            <a:off x="0" y="0"/>
            <a:ext cx="24384000" cy="13716000"/>
          </a:xfrm>
          <a:prstGeom prst="rect">
            <a:avLst/>
          </a:prstGeom>
          <a:gradFill flip="none" rotWithShape="1">
            <a:gsLst>
              <a:gs pos="38000">
                <a:srgbClr val="09355C">
                  <a:alpha val="0"/>
                </a:srgbClr>
              </a:gs>
              <a:gs pos="100000">
                <a:srgbClr val="0075B4">
                  <a:alpha val="70000"/>
                </a:srgbClr>
              </a:gs>
            </a:gsLst>
            <a:lin ang="13500000" scaled="1"/>
            <a:tileRect/>
          </a:gra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title" idx="4294967295"/>
          </p:nvPr>
        </p:nvSpPr>
        <p:spPr>
          <a:xfrm>
            <a:off x="6054486" y="5479945"/>
            <a:ext cx="12351228" cy="2756110"/>
          </a:xfrm>
          <a:prstGeom prst="rect">
            <a:avLst/>
          </a:prstGeom>
        </p:spPr>
        <p:txBody>
          <a:bodyPr/>
          <a:lstStyle>
            <a:lvl1pPr algn="ctr">
              <a:defRPr sz="17000" spc="0"/>
            </a:lvl1pPr>
          </a:lstStyle>
          <a:p>
            <a:r>
              <a:t>thank y   u</a:t>
            </a:r>
          </a:p>
        </p:txBody>
      </p:sp>
      <p:pic>
        <p:nvPicPr>
          <p:cNvPr id="322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12205" r="78294" b="31517"/>
          <a:stretch>
            <a:fillRect/>
          </a:stretch>
        </p:blipFill>
        <p:spPr>
          <a:xfrm>
            <a:off x="14344477" y="6550280"/>
            <a:ext cx="1582876" cy="107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MVC in single page web apps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2250" y="4032250"/>
            <a:ext cx="10874375" cy="8715375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b">
            <a:noAutofit/>
          </a:bodyPr>
          <a:lstStyle/>
          <a:p>
            <a:pPr algn="l"/>
            <a:r>
              <a:rPr lang="en-US" sz="4800" dirty="0"/>
              <a:t>Browser:</a:t>
            </a:r>
          </a:p>
          <a:p>
            <a:pPr algn="l"/>
            <a:r>
              <a:rPr lang="en-US" sz="4800" dirty="0"/>
              <a:t>Backbone, </a:t>
            </a:r>
            <a:r>
              <a:rPr lang="en-US" sz="4800" dirty="0" smtClean="0"/>
              <a:t>Angular</a:t>
            </a:r>
            <a:endParaRPr lang="en-US" sz="4800" dirty="0"/>
          </a:p>
        </p:txBody>
      </p:sp>
      <p:sp>
        <p:nvSpPr>
          <p:cNvPr id="7" name="Rectangle 6"/>
          <p:cNvSpPr/>
          <p:nvPr/>
        </p:nvSpPr>
        <p:spPr>
          <a:xfrm>
            <a:off x="12801111" y="4032250"/>
            <a:ext cx="10874375" cy="8715375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b">
            <a:noAutofit/>
          </a:bodyPr>
          <a:lstStyle/>
          <a:p>
            <a:pPr algn="l"/>
            <a:r>
              <a:rPr lang="en-US" sz="4800" dirty="0" smtClean="0"/>
              <a:t>Server:</a:t>
            </a:r>
            <a:endParaRPr lang="en-US" sz="4800" dirty="0"/>
          </a:p>
          <a:p>
            <a:pPr algn="l"/>
            <a:r>
              <a:rPr lang="en-US" sz="4800" dirty="0" smtClean="0"/>
              <a:t>Nancy, Spring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2754923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View</a:t>
            </a:r>
            <a:b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(HTML)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0769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Controller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(JS)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6" name="Magnetic Disk 5"/>
          <p:cNvSpPr/>
          <p:nvPr/>
        </p:nvSpPr>
        <p:spPr>
          <a:xfrm>
            <a:off x="8147538" y="8909538"/>
            <a:ext cx="3126154" cy="2168770"/>
          </a:xfrm>
          <a:prstGeom prst="flowChartMagneticDisk">
            <a:avLst/>
          </a:prstGeom>
          <a:solidFill>
            <a:srgbClr val="1487CD"/>
          </a:solidFill>
          <a:ln w="12700" cap="flat">
            <a:solidFill>
              <a:srgbClr val="0436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Model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(JS)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9163539" y="7193330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" name="Up-Down Arrow 12"/>
          <p:cNvSpPr/>
          <p:nvPr/>
        </p:nvSpPr>
        <p:spPr>
          <a:xfrm rot="5400000">
            <a:off x="6467231" y="5212862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66092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View</a:t>
            </a:r>
            <a:b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(REST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 API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21938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Controller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(Java)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20" name="Magnetic Disk 19"/>
          <p:cNvSpPr/>
          <p:nvPr/>
        </p:nvSpPr>
        <p:spPr>
          <a:xfrm>
            <a:off x="19358707" y="8909538"/>
            <a:ext cx="3126154" cy="2168770"/>
          </a:xfrm>
          <a:prstGeom prst="flowChartMagneticDisk">
            <a:avLst/>
          </a:prstGeom>
          <a:solidFill>
            <a:srgbClr val="1487CD"/>
          </a:solidFill>
          <a:ln w="12700" cap="flat">
            <a:solidFill>
              <a:srgbClr val="0436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Model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(SQL)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21" name="Up-Down Arrow 20"/>
          <p:cNvSpPr/>
          <p:nvPr/>
        </p:nvSpPr>
        <p:spPr>
          <a:xfrm>
            <a:off x="20374708" y="7312515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2" name="Up-Down Arrow 21"/>
          <p:cNvSpPr/>
          <p:nvPr/>
        </p:nvSpPr>
        <p:spPr>
          <a:xfrm rot="5400000">
            <a:off x="17678400" y="5212862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3" name="Up-Down Arrow 22"/>
          <p:cNvSpPr/>
          <p:nvPr/>
        </p:nvSpPr>
        <p:spPr>
          <a:xfrm rot="2822327">
            <a:off x="12027693" y="6590323"/>
            <a:ext cx="1094154" cy="253682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6829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MVC in </a:t>
            </a:r>
            <a:r>
              <a:rPr lang="en-US" dirty="0" smtClean="0"/>
              <a:t>Lightning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92250" y="4032250"/>
            <a:ext cx="10874375" cy="8715375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b">
            <a:noAutofit/>
          </a:bodyPr>
          <a:lstStyle/>
          <a:p>
            <a:pPr algn="l"/>
            <a:r>
              <a:rPr lang="en-US" sz="4800" dirty="0" smtClean="0"/>
              <a:t>Browser</a:t>
            </a:r>
            <a:endParaRPr lang="en-US" sz="4800" dirty="0"/>
          </a:p>
        </p:txBody>
      </p:sp>
      <p:sp>
        <p:nvSpPr>
          <p:cNvPr id="7" name="Rectangle 6"/>
          <p:cNvSpPr/>
          <p:nvPr/>
        </p:nvSpPr>
        <p:spPr>
          <a:xfrm>
            <a:off x="12801111" y="4032250"/>
            <a:ext cx="10874375" cy="8715375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b">
            <a:noAutofit/>
          </a:bodyPr>
          <a:lstStyle/>
          <a:p>
            <a:pPr algn="l"/>
            <a:r>
              <a:rPr lang="en-US" sz="4800" dirty="0" smtClean="0"/>
              <a:t>Server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2754923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View</a:t>
            </a:r>
            <a:b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</a:b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alesforce Sans"/>
                <a:ea typeface="Salesforce Sans"/>
                <a:cs typeface="Salesforce Sans"/>
                <a:sym typeface="Salesforce Sans"/>
              </a:rPr>
              <a:t>(HTML)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0769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Controller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(JS)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6" name="Magnetic Disk 5"/>
          <p:cNvSpPr/>
          <p:nvPr/>
        </p:nvSpPr>
        <p:spPr>
          <a:xfrm>
            <a:off x="8147538" y="8909538"/>
            <a:ext cx="3126154" cy="2168770"/>
          </a:xfrm>
          <a:prstGeom prst="flowChartMagneticDisk">
            <a:avLst/>
          </a:prstGeom>
          <a:solidFill>
            <a:srgbClr val="1487CD"/>
          </a:solidFill>
          <a:ln w="12700" cap="flat">
            <a:solidFill>
              <a:srgbClr val="0436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Storage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(JS)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9163539" y="7193330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3" name="Up-Down Arrow 12"/>
          <p:cNvSpPr/>
          <p:nvPr/>
        </p:nvSpPr>
        <p:spPr>
          <a:xfrm rot="5400000">
            <a:off x="6467231" y="5212862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21938" y="4961698"/>
            <a:ext cx="3262923" cy="1863578"/>
          </a:xfrm>
          <a:prstGeom prst="rect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Controller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(Apex)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20" name="Magnetic Disk 19"/>
          <p:cNvSpPr/>
          <p:nvPr/>
        </p:nvSpPr>
        <p:spPr>
          <a:xfrm>
            <a:off x="19358707" y="8909538"/>
            <a:ext cx="3126154" cy="2168770"/>
          </a:xfrm>
          <a:prstGeom prst="flowChartMagneticDisk">
            <a:avLst/>
          </a:prstGeom>
          <a:solidFill>
            <a:srgbClr val="1487CD"/>
          </a:solidFill>
          <a:ln w="12700" cap="flat">
            <a:solidFill>
              <a:srgbClr val="0436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Salesforce Sans"/>
              </a:rPr>
              <a:t>Model</a:t>
            </a:r>
          </a:p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(SQL)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Salesforce Sans"/>
            </a:endParaRPr>
          </a:p>
        </p:txBody>
      </p:sp>
      <p:sp>
        <p:nvSpPr>
          <p:cNvPr id="21" name="Up-Down Arrow 20"/>
          <p:cNvSpPr/>
          <p:nvPr/>
        </p:nvSpPr>
        <p:spPr>
          <a:xfrm>
            <a:off x="20374708" y="7312515"/>
            <a:ext cx="1094154" cy="1348154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23" name="Up-Down Arrow 22"/>
          <p:cNvSpPr/>
          <p:nvPr/>
        </p:nvSpPr>
        <p:spPr>
          <a:xfrm rot="5400000">
            <a:off x="14631188" y="2451288"/>
            <a:ext cx="1094156" cy="6871301"/>
          </a:xfrm>
          <a:prstGeom prst="upDownArrow">
            <a:avLst/>
          </a:prstGeom>
          <a:solidFill>
            <a:srgbClr val="1487C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08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body" idx="1"/>
          </p:nvPr>
        </p:nvSpPr>
        <p:spPr>
          <a:xfrm>
            <a:off x="1143000" y="3784600"/>
            <a:ext cx="22072600" cy="914400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Model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persistence</a:t>
            </a:r>
          </a:p>
          <a:p>
            <a:pPr marL="1676400" lvl="2" indent="-914400">
              <a:buFont typeface="Arial"/>
              <a:buChar char="•"/>
            </a:pP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Storage </a:t>
            </a: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(topic covered in the Apex section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)</a:t>
            </a:r>
          </a:p>
          <a:p>
            <a:pPr marL="1676400" lvl="2" indent="-9144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</a:rPr>
              <a:t>Component </a:t>
            </a:r>
            <a:r>
              <a:rPr lang="en-US" sz="4000" dirty="0" smtClean="0">
                <a:solidFill>
                  <a:srgbClr val="DCDEE0"/>
                </a:solidFill>
              </a:rPr>
              <a:t>attributes </a:t>
            </a:r>
            <a:r>
              <a:rPr lang="en-US" sz="4000" dirty="0" err="1" smtClean="0">
                <a:solidFill>
                  <a:srgbClr val="A6A6A6"/>
                </a:solidFill>
                <a:latin typeface="Courier"/>
                <a:cs typeface="Courier"/>
              </a:rPr>
              <a:t>v.something</a:t>
            </a:r>
            <a:endParaRPr lang="en-US" sz="4000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>
              <a:spcBef>
                <a:spcPts val="4800"/>
              </a:spcBef>
            </a:pPr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View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presentation</a:t>
            </a:r>
          </a:p>
          <a:p>
            <a:pPr marL="1676400" lvl="2" indent="-9144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XML component </a:t>
            </a:r>
            <a:r>
              <a:rPr lang="en-US" sz="4000" dirty="0" smtClean="0">
                <a:solidFill>
                  <a:srgbClr val="DCDEE0"/>
                </a:solidFill>
                <a:latin typeface="Salesforce Sans"/>
                <a:cs typeface="Salesforce Sans"/>
              </a:rPr>
              <a:t>definition</a:t>
            </a:r>
            <a:endParaRPr lang="en-US" dirty="0">
              <a:solidFill>
                <a:srgbClr val="DCDEE0"/>
              </a:solidFill>
              <a:latin typeface="Salesforce Sans"/>
              <a:cs typeface="Salesforce Sans"/>
            </a:endParaRPr>
          </a:p>
          <a:p>
            <a:pPr>
              <a:spcBef>
                <a:spcPts val="4800"/>
              </a:spcBef>
            </a:pPr>
            <a:r>
              <a:rPr lang="en-US" b="1" dirty="0">
                <a:solidFill>
                  <a:srgbClr val="DCDEE0"/>
                </a:solidFill>
                <a:latin typeface="Salesforce Sans"/>
                <a:cs typeface="Salesforce Sans"/>
              </a:rPr>
              <a:t>Controller</a:t>
            </a:r>
            <a:r>
              <a:rPr lang="en-US" dirty="0">
                <a:solidFill>
                  <a:srgbClr val="DCDEE0"/>
                </a:solidFill>
                <a:latin typeface="Salesforce Sans"/>
                <a:cs typeface="Salesforce Sans"/>
              </a:rPr>
              <a:t>: </a:t>
            </a:r>
            <a:r>
              <a:rPr lang="en-US" dirty="0">
                <a:solidFill>
                  <a:srgbClr val="A6A6A6"/>
                </a:solidFill>
                <a:latin typeface="Salesforce Sans"/>
                <a:cs typeface="Salesforce Sans"/>
              </a:rPr>
              <a:t>logic</a:t>
            </a:r>
          </a:p>
          <a:p>
            <a:pPr marL="1447800" lvl="2" indent="-685800">
              <a:buFont typeface="Arial"/>
              <a:buChar char="•"/>
            </a:pPr>
            <a:r>
              <a:rPr lang="en-US" sz="4000" dirty="0">
                <a:solidFill>
                  <a:srgbClr val="DCDEE0"/>
                </a:solidFill>
                <a:latin typeface="Salesforce Sans"/>
                <a:cs typeface="Salesforce Sans"/>
              </a:rPr>
              <a:t>JS and Apex Controller</a:t>
            </a:r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1143000" y="0"/>
            <a:ext cx="220726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MVC in lightning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.2 JS Controller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alesforce Sans Light"/>
        <a:ea typeface="Salesforce Sans Light"/>
        <a:cs typeface="Salesforce Sans Light"/>
      </a:majorFont>
      <a:minorFont>
        <a:latin typeface="Salesforce Sans Light"/>
        <a:ea typeface="Salesforce Sans Light"/>
        <a:cs typeface="Salesforce Sans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1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alesforce Sans Light"/>
        <a:ea typeface="Salesforce Sans Light"/>
        <a:cs typeface="Salesforce Sans Light"/>
      </a:majorFont>
      <a:minorFont>
        <a:latin typeface="Salesforce Sans Light"/>
        <a:ea typeface="Salesforce Sans Light"/>
        <a:cs typeface="Salesforce Sans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1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Salesforce Sans"/>
            <a:ea typeface="Salesforce Sans"/>
            <a:cs typeface="Salesforce Sans"/>
            <a:sym typeface="Salesforce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</TotalTime>
  <Words>1394</Words>
  <Application>Microsoft Macintosh PowerPoint</Application>
  <PresentationFormat>Custom</PresentationFormat>
  <Paragraphs>288</Paragraphs>
  <Slides>55</Slides>
  <Notes>26</Notes>
  <HiddenSlides>13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Black</vt:lpstr>
      <vt:lpstr>Mastering the Lightning Framework</vt:lpstr>
      <vt:lpstr>Four sections</vt:lpstr>
      <vt:lpstr>Section 3: JS Controller and Helper</vt:lpstr>
      <vt:lpstr>3.1 MVC in Lightning</vt:lpstr>
      <vt:lpstr>Overview of MVC</vt:lpstr>
      <vt:lpstr>MVC in single page web apps</vt:lpstr>
      <vt:lpstr>MVC in Lightning</vt:lpstr>
      <vt:lpstr>MVC in lightning</vt:lpstr>
      <vt:lpstr>3.2 JS Controller</vt:lpstr>
      <vt:lpstr>Example set 10:  JS Controller /c/basics301.app</vt:lpstr>
      <vt:lpstr>JS Controller</vt:lpstr>
      <vt:lpstr>Actions are similar to callbacks</vt:lpstr>
      <vt:lpstr>Example set 11:  Anchor onclick vs ui:button press /c/basics302.app</vt:lpstr>
      <vt:lpstr>Actions can receive two types of events</vt:lpstr>
      <vt:lpstr>Main purposes of controller action</vt:lpstr>
      <vt:lpstr>Helper</vt:lpstr>
      <vt:lpstr>Controller ot Helper?</vt:lpstr>
      <vt:lpstr>3.3 Events and Methods</vt:lpstr>
      <vt:lpstr>Example set 12:  Firing and handling events /c/basics303.app Init and Change Handlers /c/basics304.app Methods /c/basics305.app</vt:lpstr>
      <vt:lpstr>Lightning Events</vt:lpstr>
      <vt:lpstr>Component Init and Attribute Change Handlers</vt:lpstr>
      <vt:lpstr>Component Methods</vt:lpstr>
      <vt:lpstr>3.4 Creating Component Instances</vt:lpstr>
      <vt:lpstr>Dynamically Creating Components</vt:lpstr>
      <vt:lpstr>Section 4: Using Apex</vt:lpstr>
      <vt:lpstr>4.1 Apex Controller</vt:lpstr>
      <vt:lpstr>Apex Controller: definition</vt:lpstr>
      <vt:lpstr>Apex Controller: example</vt:lpstr>
      <vt:lpstr>Example set 13:  Apex Controller /c/basics401.app</vt:lpstr>
      <vt:lpstr>4.2 Action Service</vt:lpstr>
      <vt:lpstr>Lightning Action Service</vt:lpstr>
      <vt:lpstr>Action control flow</vt:lpstr>
      <vt:lpstr>Lightning event cycle</vt:lpstr>
      <vt:lpstr>Example set 14:  Action Control Flow /c/basics402.app</vt:lpstr>
      <vt:lpstr>Action State</vt:lpstr>
      <vt:lpstr>Storable Lightning Actions</vt:lpstr>
      <vt:lpstr>Storable Lightning Actions</vt:lpstr>
      <vt:lpstr>Resources: Trailhead</vt:lpstr>
      <vt:lpstr>Resources: Lightning section</vt:lpstr>
      <vt:lpstr>Resources: Lightning section</vt:lpstr>
      <vt:lpstr>thank y   u</vt:lpstr>
      <vt:lpstr>PowerPoint Presentation</vt:lpstr>
      <vt:lpstr>Title Slide</vt:lpstr>
      <vt:lpstr>Secondary Title Slide</vt:lpstr>
      <vt:lpstr>Title and Subtitle Slide</vt:lpstr>
      <vt:lpstr>Title and Subtitle Slide</vt:lpstr>
      <vt:lpstr>Title and Subtitle Slide</vt:lpstr>
      <vt:lpstr>Title and Subtitle Slide</vt:lpstr>
      <vt:lpstr>Customer Title Slide</vt:lpstr>
      <vt:lpstr>Basic Segue Slide</vt:lpstr>
      <vt:lpstr>Basic Segue Slide</vt:lpstr>
      <vt:lpstr>Sales Cloud Lightning</vt:lpstr>
      <vt:lpstr>Sales Cloud Lightning</vt:lpstr>
      <vt:lpstr>thank y   u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</dc:title>
  <cp:lastModifiedBy>Salesforce.com</cp:lastModifiedBy>
  <cp:revision>305</cp:revision>
  <dcterms:modified xsi:type="dcterms:W3CDTF">2016-07-19T05:09:31Z</dcterms:modified>
</cp:coreProperties>
</file>